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9144000" cy="6858000"/>
  <p:notesSz cx="6858000" cy="9144000"/>
  <p:defaultTextStyle>
    <a:lvl1pPr marL="40639" marR="40639">
      <a:defRPr>
        <a:uFill>
          <a:solidFill/>
        </a:uFill>
        <a:latin typeface="Arial"/>
        <a:ea typeface="Arial"/>
        <a:cs typeface="Arial"/>
        <a:sym typeface="Arial"/>
      </a:defRPr>
    </a:lvl1pPr>
    <a:lvl2pPr marL="40639" marR="40639" indent="266700">
      <a:defRPr>
        <a:uFill>
          <a:solidFill/>
        </a:uFill>
        <a:latin typeface="Arial"/>
        <a:ea typeface="Arial"/>
        <a:cs typeface="Arial"/>
        <a:sym typeface="Arial"/>
      </a:defRPr>
    </a:lvl2pPr>
    <a:lvl3pPr marL="40639" marR="40639" indent="533400">
      <a:defRPr>
        <a:uFill>
          <a:solidFill/>
        </a:uFill>
        <a:latin typeface="Arial"/>
        <a:ea typeface="Arial"/>
        <a:cs typeface="Arial"/>
        <a:sym typeface="Arial"/>
      </a:defRPr>
    </a:lvl3pPr>
    <a:lvl4pPr marL="40639" marR="40639" indent="800099">
      <a:defRPr>
        <a:uFill>
          <a:solidFill/>
        </a:uFill>
        <a:latin typeface="Arial"/>
        <a:ea typeface="Arial"/>
        <a:cs typeface="Arial"/>
        <a:sym typeface="Arial"/>
      </a:defRPr>
    </a:lvl4pPr>
    <a:lvl5pPr marL="40639" marR="40639" indent="1066800">
      <a:defRPr>
        <a:uFill>
          <a:solidFill/>
        </a:uFill>
        <a:latin typeface="Arial"/>
        <a:ea typeface="Arial"/>
        <a:cs typeface="Arial"/>
        <a:sym typeface="Arial"/>
      </a:defRPr>
    </a:lvl5pPr>
    <a:lvl6pPr marL="40639" marR="40639" indent="1333500">
      <a:defRPr>
        <a:uFill>
          <a:solidFill/>
        </a:uFill>
        <a:latin typeface="Arial"/>
        <a:ea typeface="Arial"/>
        <a:cs typeface="Arial"/>
        <a:sym typeface="Arial"/>
      </a:defRPr>
    </a:lvl6pPr>
    <a:lvl7pPr marL="40639" marR="40639" indent="1612900">
      <a:defRPr>
        <a:uFill>
          <a:solidFill/>
        </a:uFill>
        <a:latin typeface="Arial"/>
        <a:ea typeface="Arial"/>
        <a:cs typeface="Arial"/>
        <a:sym typeface="Arial"/>
      </a:defRPr>
    </a:lvl7pPr>
    <a:lvl8pPr marL="40639" marR="40639" indent="1879600">
      <a:defRPr>
        <a:uFill>
          <a:solidFill/>
        </a:uFill>
        <a:latin typeface="Arial"/>
        <a:ea typeface="Arial"/>
        <a:cs typeface="Arial"/>
        <a:sym typeface="Arial"/>
      </a:defRPr>
    </a:lvl8pPr>
    <a:lvl9pPr marL="40639" marR="40639" indent="2146300">
      <a:defRPr>
        <a:uFill>
          <a:solidFill/>
        </a:u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0" name="Shape 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1600">
        <a:latin typeface="+mn-lt"/>
        <a:ea typeface="+mn-ea"/>
        <a:cs typeface="+mn-cs"/>
        <a:sym typeface="ヒラギノ角ゴ Pro W3"/>
      </a:defRPr>
    </a:lvl1pPr>
    <a:lvl2pPr indent="228600" defTabSz="457200">
      <a:defRPr sz="1600">
        <a:latin typeface="+mn-lt"/>
        <a:ea typeface="+mn-ea"/>
        <a:cs typeface="+mn-cs"/>
        <a:sym typeface="ヒラギノ角ゴ Pro W3"/>
      </a:defRPr>
    </a:lvl2pPr>
    <a:lvl3pPr indent="457200" defTabSz="457200">
      <a:defRPr sz="1600">
        <a:latin typeface="+mn-lt"/>
        <a:ea typeface="+mn-ea"/>
        <a:cs typeface="+mn-cs"/>
        <a:sym typeface="ヒラギノ角ゴ Pro W3"/>
      </a:defRPr>
    </a:lvl3pPr>
    <a:lvl4pPr indent="685800" defTabSz="457200">
      <a:defRPr sz="1600">
        <a:latin typeface="+mn-lt"/>
        <a:ea typeface="+mn-ea"/>
        <a:cs typeface="+mn-cs"/>
        <a:sym typeface="ヒラギノ角ゴ Pro W3"/>
      </a:defRPr>
    </a:lvl4pPr>
    <a:lvl5pPr indent="914400" defTabSz="457200">
      <a:defRPr sz="1600">
        <a:latin typeface="+mn-lt"/>
        <a:ea typeface="+mn-ea"/>
        <a:cs typeface="+mn-cs"/>
        <a:sym typeface="ヒラギノ角ゴ Pro W3"/>
      </a:defRPr>
    </a:lvl5pPr>
    <a:lvl6pPr indent="1143000" defTabSz="457200">
      <a:defRPr sz="1600">
        <a:latin typeface="+mn-lt"/>
        <a:ea typeface="+mn-ea"/>
        <a:cs typeface="+mn-cs"/>
        <a:sym typeface="ヒラギノ角ゴ Pro W3"/>
      </a:defRPr>
    </a:lvl6pPr>
    <a:lvl7pPr indent="1371600" defTabSz="457200">
      <a:defRPr sz="1600">
        <a:latin typeface="+mn-lt"/>
        <a:ea typeface="+mn-ea"/>
        <a:cs typeface="+mn-cs"/>
        <a:sym typeface="ヒラギノ角ゴ Pro W3"/>
      </a:defRPr>
    </a:lvl7pPr>
    <a:lvl8pPr indent="1600200" defTabSz="457200">
      <a:defRPr sz="1600">
        <a:latin typeface="+mn-lt"/>
        <a:ea typeface="+mn-ea"/>
        <a:cs typeface="+mn-cs"/>
        <a:sym typeface="ヒラギノ角ゴ Pro W3"/>
      </a:defRPr>
    </a:lvl8pPr>
    <a:lvl9pPr indent="1828800" defTabSz="457200">
      <a:defRPr sz="1600">
        <a:latin typeface="+mn-lt"/>
        <a:ea typeface="+mn-ea"/>
        <a:cs typeface="+mn-cs"/>
        <a:sym typeface="ヒラギノ角ゴ Pro W3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マスター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タイトルテキスト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spcBef>
                <a:spcPts val="600"/>
              </a:spcBef>
              <a:buChar char="–"/>
            </a:lvl2pPr>
            <a:lvl3pPr marL="1183639" indent="-228600">
              <a:spcBef>
                <a:spcPts val="500"/>
              </a:spcBef>
              <a:defRPr sz="2000"/>
            </a:lvl3pPr>
            <a:lvl4pPr marL="1640839" indent="-228600">
              <a:spcBef>
                <a:spcPts val="400"/>
              </a:spcBef>
              <a:buChar char="–"/>
              <a:defRPr sz="1700"/>
            </a:lvl4pPr>
            <a:lvl5pPr marL="2098039" indent="-228600">
              <a:spcBef>
                <a:spcPts val="400"/>
              </a:spcBef>
              <a:buChar char="»"/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本文レベル1</a:t>
            </a:r>
            <a:endParaRPr sz="22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本文レベル2</a:t>
            </a:r>
            <a:endParaRPr sz="22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本文レベル3</a:t>
            </a:r>
            <a:endParaRPr sz="20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本文レベル4</a:t>
            </a:r>
            <a:endParaRPr sz="17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本文レベル 5</a:t>
            </a:r>
          </a:p>
        </p:txBody>
      </p:sp>
      <p:sp>
        <p:nvSpPr>
          <p:cNvPr id="11" name="Shape 1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標準デザイン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-206375" y="-276225"/>
            <a:ext cx="9372600" cy="17018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58596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14" name="otl_body.pdf"/>
          <p:cNvPicPr/>
          <p:nvPr/>
        </p:nvPicPr>
        <p:blipFill>
          <a:blip r:embed="rId2">
            <a:alphaModFix amt="24000"/>
            <a:extLst/>
          </a:blip>
          <a:stretch>
            <a:fillRect/>
          </a:stretch>
        </p:blipFill>
        <p:spPr>
          <a:xfrm rot="516938">
            <a:off x="-692976" y="4041085"/>
            <a:ext cx="5207002" cy="4318851"/>
          </a:xfrm>
          <a:prstGeom prst="rect">
            <a:avLst/>
          </a:prstGeom>
          <a:ln w="12700">
            <a:round/>
          </a:ln>
        </p:spPr>
      </p:pic>
      <p:sp>
        <p:nvSpPr>
          <p:cNvPr id="15" name="Shape 15"/>
          <p:cNvSpPr/>
          <p:nvPr/>
        </p:nvSpPr>
        <p:spPr>
          <a:xfrm>
            <a:off x="-137384" y="1270000"/>
            <a:ext cx="9230621" cy="128"/>
          </a:xfrm>
          <a:prstGeom prst="line">
            <a:avLst/>
          </a:prstGeom>
          <a:ln w="76200">
            <a:solidFill>
              <a:srgbClr val="000000">
                <a:alpha val="46000"/>
              </a:srgbClr>
            </a:solidFill>
            <a:round/>
            <a:tailEnd type="triangle"/>
          </a:ln>
        </p:spPr>
        <p:txBody>
          <a:bodyPr lIns="0" tIns="0" rIns="0" bIns="0"/>
          <a:lstStyle/>
          <a:p>
            <a:pPr lvl="0" marL="0" marR="0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pic>
        <p:nvPicPr>
          <p:cNvPr id="16" name="4-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856" y="88900"/>
            <a:ext cx="1068488" cy="1206500"/>
          </a:xfrm>
          <a:prstGeom prst="rect">
            <a:avLst/>
          </a:prstGeom>
          <a:ln w="12700">
            <a:round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17" name="Shape 17"/>
          <p:cNvSpPr/>
          <p:nvPr>
            <p:ph type="title"/>
          </p:nvPr>
        </p:nvSpPr>
        <p:spPr>
          <a:xfrm>
            <a:off x="1539081" y="307975"/>
            <a:ext cx="7200901" cy="9017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2600"/>
                </a:solidFill>
                <a:uFill>
                  <a:solidFill/>
                </a:uFill>
              </a:rPr>
              <a:t>タイトルテキスト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889000" y="1793875"/>
            <a:ext cx="8153400" cy="47752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/>
          <a:lstStyle>
            <a:lvl1pPr>
              <a:defRPr sz="2800"/>
            </a:lvl1pPr>
            <a:lvl2pPr>
              <a:spcBef>
                <a:spcPts val="600"/>
              </a:spcBef>
              <a:buChar char="–"/>
              <a:defRPr sz="2400"/>
            </a:lvl2pPr>
            <a:lvl3pPr marL="1183639" indent="-228600">
              <a:spcBef>
                <a:spcPts val="500"/>
              </a:spcBef>
              <a:defRPr sz="2000"/>
            </a:lvl3pPr>
            <a:lvl4pPr marL="1640839" indent="-228600">
              <a:spcBef>
                <a:spcPts val="400"/>
              </a:spcBef>
              <a:buChar char="–"/>
              <a:defRPr sz="1700"/>
            </a:lvl4pPr>
            <a:lvl5pPr marL="2098039" indent="-228600">
              <a:spcBef>
                <a:spcPts val="400"/>
              </a:spcBef>
              <a:buChar char="»"/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本文レベル1</a:t>
            </a: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本文レベル2</a:t>
            </a:r>
            <a:endParaRPr sz="24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本文レベル3</a:t>
            </a:r>
            <a:endParaRPr sz="20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本文レベル4</a:t>
            </a:r>
            <a:endParaRPr sz="17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本文レベル 5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667500" y="-57150"/>
            <a:ext cx="2533006" cy="68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230435" y="291103"/>
            <a:ext cx="7558535" cy="5544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タイトルテキスト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317500" y="1184275"/>
            <a:ext cx="8509000" cy="500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>
              <a:spcBef>
                <a:spcPts val="600"/>
              </a:spcBef>
              <a:buChar char="–"/>
            </a:lvl2pPr>
            <a:lvl3pPr marL="1183639" indent="-228600">
              <a:spcBef>
                <a:spcPts val="500"/>
              </a:spcBef>
              <a:defRPr sz="2000"/>
            </a:lvl3pPr>
            <a:lvl4pPr marL="1640839" indent="-228600">
              <a:spcBef>
                <a:spcPts val="400"/>
              </a:spcBef>
              <a:buChar char="–"/>
              <a:defRPr sz="1700"/>
            </a:lvl4pPr>
            <a:lvl5pPr marL="2098039" indent="-228600">
              <a:spcBef>
                <a:spcPts val="400"/>
              </a:spcBef>
              <a:buChar char="»"/>
              <a:defRPr sz="1600"/>
            </a:lvl5pPr>
          </a:lstStyle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本文レベル1</a:t>
            </a:r>
            <a:endParaRPr sz="22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本文レベル2</a:t>
            </a:r>
            <a:endParaRPr sz="2200">
              <a:uFill>
                <a:solidFill/>
              </a:uFill>
            </a:endParaRP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本文レベル3</a:t>
            </a:r>
            <a:endParaRPr sz="2000">
              <a:uFill>
                <a:solidFill/>
              </a:uFill>
            </a:endParaRPr>
          </a:p>
          <a:p>
            <a:pPr lvl="3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本文レベル4</a:t>
            </a:r>
            <a:endParaRPr sz="1700">
              <a:uFill>
                <a:solidFill/>
              </a:uFill>
            </a:endParaRPr>
          </a:p>
          <a:p>
            <a:pPr lvl="4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本文レベル 5</a:t>
            </a:r>
          </a:p>
        </p:txBody>
      </p:sp>
      <p:pic>
        <p:nvPicPr>
          <p:cNvPr id="5" name="pasted-image.tif"/>
          <p:cNvPicPr/>
          <p:nvPr/>
        </p:nvPicPr>
        <p:blipFill>
          <a:blip r:embed="rId2">
            <a:extLst/>
          </a:blip>
          <a:srcRect l="28399" t="17808" r="41134" b="64253"/>
          <a:stretch>
            <a:fillRect/>
          </a:stretch>
        </p:blipFill>
        <p:spPr>
          <a:xfrm>
            <a:off x="8129091" y="402828"/>
            <a:ext cx="843663" cy="331162"/>
          </a:xfrm>
          <a:prstGeom prst="rect">
            <a:avLst/>
          </a:prstGeom>
          <a:ln w="12700">
            <a:round/>
          </a:ln>
        </p:spPr>
      </p:pic>
      <p:sp>
        <p:nvSpPr>
          <p:cNvPr id="6" name="Shape 6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  <a:round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7" name="Shape 7"/>
          <p:cNvSpPr/>
          <p:nvPr>
            <p:ph type="sldNum" sz="quarter" idx="2"/>
          </p:nvPr>
        </p:nvSpPr>
        <p:spPr>
          <a:xfrm>
            <a:off x="8679601" y="6445001"/>
            <a:ext cx="340322" cy="32355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0" marR="0" algn="ctr" defTabSz="457200">
              <a:defRPr sz="1600"/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</p:sldLayoutIdLst>
  <p:transition spd="med" advClick="1"/>
  <p:txStyles>
    <p:titleStyle>
      <a:lvl1pPr marL="40639" marR="40639">
        <a:defRPr sz="2400"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1pPr>
      <a:lvl2pPr marL="40639" marR="40639" indent="228600">
        <a:defRPr sz="2400"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2pPr>
      <a:lvl3pPr marL="40639" marR="40639" indent="457200">
        <a:defRPr sz="2400"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3pPr>
      <a:lvl4pPr marL="40639" marR="40639" indent="685800">
        <a:defRPr sz="2400"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4pPr>
      <a:lvl5pPr marL="40639" marR="40639" indent="914400">
        <a:defRPr sz="2400"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5pPr>
      <a:lvl6pPr marL="40639" marR="40639" indent="1143000">
        <a:defRPr sz="2400"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6pPr>
      <a:lvl7pPr marL="40639" marR="40639" indent="1371600">
        <a:defRPr sz="2400"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7pPr>
      <a:lvl8pPr marL="40639" marR="40639" indent="1600200">
        <a:defRPr sz="2400"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8pPr>
      <a:lvl9pPr marL="40639" marR="40639" indent="1828800">
        <a:defRPr sz="2400">
          <a:solidFill>
            <a:srgbClr val="F30001"/>
          </a:solidFill>
          <a:uFill>
            <a:solidFill>
              <a:srgbClr val="FF6A00"/>
            </a:solidFill>
          </a:uFill>
          <a:latin typeface="+mj-lt"/>
          <a:ea typeface="+mj-ea"/>
          <a:cs typeface="+mj-cs"/>
          <a:sym typeface="ヒラギノ角ゴ Pro W6"/>
        </a:defRPr>
      </a:lvl9pPr>
    </p:titleStyle>
    <p:bodyStyle>
      <a:lvl1pPr marL="383540" marR="40639" indent="-342900">
        <a:spcBef>
          <a:spcPts val="700"/>
        </a:spcBef>
        <a:buSzPct val="100000"/>
        <a:buChar char="•"/>
        <a:defRPr sz="2200">
          <a:uFill>
            <a:solidFill/>
          </a:uFill>
          <a:latin typeface="+mn-lt"/>
          <a:ea typeface="+mn-ea"/>
          <a:cs typeface="+mn-cs"/>
          <a:sym typeface="ヒラギノ角ゴ Pro W3"/>
        </a:defRPr>
      </a:lvl1pPr>
      <a:lvl2pPr marL="783590" marR="40639" indent="-285750">
        <a:spcBef>
          <a:spcPts val="700"/>
        </a:spcBef>
        <a:buSzPct val="100000"/>
        <a:buChar char="•"/>
        <a:defRPr sz="2200">
          <a:uFill>
            <a:solidFill/>
          </a:uFill>
          <a:latin typeface="+mn-lt"/>
          <a:ea typeface="+mn-ea"/>
          <a:cs typeface="+mn-cs"/>
          <a:sym typeface="ヒラギノ角ゴ Pro W3"/>
        </a:defRPr>
      </a:lvl2pPr>
      <a:lvl3pPr marL="1206500" marR="40639" indent="-251460">
        <a:spcBef>
          <a:spcPts val="700"/>
        </a:spcBef>
        <a:buSzPct val="100000"/>
        <a:buChar char="•"/>
        <a:defRPr sz="2200">
          <a:uFill>
            <a:solidFill/>
          </a:uFill>
          <a:latin typeface="+mn-lt"/>
          <a:ea typeface="+mn-ea"/>
          <a:cs typeface="+mn-cs"/>
          <a:sym typeface="ヒラギノ角ゴ Pro W3"/>
        </a:defRPr>
      </a:lvl3pPr>
      <a:lvl4pPr marL="1708075" marR="40639" indent="-295835">
        <a:spcBef>
          <a:spcPts val="700"/>
        </a:spcBef>
        <a:buSzPct val="100000"/>
        <a:buChar char="•"/>
        <a:defRPr sz="2200">
          <a:uFill>
            <a:solidFill/>
          </a:uFill>
          <a:latin typeface="+mn-lt"/>
          <a:ea typeface="+mn-ea"/>
          <a:cs typeface="+mn-cs"/>
          <a:sym typeface="ヒラギノ角ゴ Pro W3"/>
        </a:defRPr>
      </a:lvl4pPr>
      <a:lvl5pPr marL="2183764" marR="40639" indent="-314325">
        <a:spcBef>
          <a:spcPts val="700"/>
        </a:spcBef>
        <a:buSzPct val="100000"/>
        <a:buChar char="•"/>
        <a:defRPr sz="2200">
          <a:uFill>
            <a:solidFill/>
          </a:uFill>
          <a:latin typeface="+mn-lt"/>
          <a:ea typeface="+mn-ea"/>
          <a:cs typeface="+mn-cs"/>
          <a:sym typeface="ヒラギノ角ゴ Pro W3"/>
        </a:defRPr>
      </a:lvl5pPr>
      <a:lvl6pPr marL="2183764" marR="40639" indent="-314325">
        <a:spcBef>
          <a:spcPts val="700"/>
        </a:spcBef>
        <a:buSzPct val="100000"/>
        <a:buChar char="•"/>
        <a:defRPr sz="2200">
          <a:uFill>
            <a:solidFill/>
          </a:uFill>
          <a:latin typeface="+mn-lt"/>
          <a:ea typeface="+mn-ea"/>
          <a:cs typeface="+mn-cs"/>
          <a:sym typeface="ヒラギノ角ゴ Pro W3"/>
        </a:defRPr>
      </a:lvl6pPr>
      <a:lvl7pPr marL="2183764" marR="40639" indent="-314325">
        <a:spcBef>
          <a:spcPts val="700"/>
        </a:spcBef>
        <a:buSzPct val="100000"/>
        <a:buChar char="•"/>
        <a:defRPr sz="2200">
          <a:uFill>
            <a:solidFill/>
          </a:uFill>
          <a:latin typeface="+mn-lt"/>
          <a:ea typeface="+mn-ea"/>
          <a:cs typeface="+mn-cs"/>
          <a:sym typeface="ヒラギノ角ゴ Pro W3"/>
        </a:defRPr>
      </a:lvl7pPr>
      <a:lvl8pPr marL="2183764" marR="40639" indent="-314325">
        <a:spcBef>
          <a:spcPts val="700"/>
        </a:spcBef>
        <a:buSzPct val="100000"/>
        <a:buChar char="•"/>
        <a:defRPr sz="2200">
          <a:uFill>
            <a:solidFill/>
          </a:uFill>
          <a:latin typeface="+mn-lt"/>
          <a:ea typeface="+mn-ea"/>
          <a:cs typeface="+mn-cs"/>
          <a:sym typeface="ヒラギノ角ゴ Pro W3"/>
        </a:defRPr>
      </a:lvl8pPr>
      <a:lvl9pPr marL="2183764" marR="40639" indent="-314325">
        <a:spcBef>
          <a:spcPts val="700"/>
        </a:spcBef>
        <a:buSzPct val="100000"/>
        <a:buChar char="•"/>
        <a:defRPr sz="2200">
          <a:uFill>
            <a:solidFill/>
          </a:uFill>
          <a:latin typeface="+mn-lt"/>
          <a:ea typeface="+mn-ea"/>
          <a:cs typeface="+mn-cs"/>
          <a:sym typeface="ヒラギノ角ゴ Pro W3"/>
        </a:defRPr>
      </a:lvl9pPr>
    </p:bodyStyle>
    <p:otherStyle>
      <a:lvl1pPr algn="ctr" defTabSz="4572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1pPr>
      <a:lvl2pPr indent="228600" algn="ctr" defTabSz="4572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2pPr>
      <a:lvl3pPr indent="457200" algn="ctr" defTabSz="4572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3pPr>
      <a:lvl4pPr indent="685800" algn="ctr" defTabSz="4572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4pPr>
      <a:lvl5pPr indent="914400" algn="ctr" defTabSz="4572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5pPr>
      <a:lvl6pPr indent="1143000" algn="ctr" defTabSz="4572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6pPr>
      <a:lvl7pPr indent="1371600" algn="ctr" defTabSz="4572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7pPr>
      <a:lvl8pPr indent="1600200" algn="ctr" defTabSz="4572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8pPr>
      <a:lvl9pPr indent="1828800" algn="ctr" defTabSz="457200">
        <a:defRPr sz="16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robot-programming.jp/" TargetMode="External"/><Relationship Id="rId3" Type="http://schemas.openxmlformats.org/officeDocument/2006/relationships/image" Target="../media/image2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Relationship Id="rId3" Type="http://schemas.openxmlformats.org/officeDocument/2006/relationships/image" Target="../media/image1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8.png"/><Relationship Id="rId5" Type="http://schemas.openxmlformats.org/officeDocument/2006/relationships/image" Target="../media/image2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5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8.png"/><Relationship Id="rId4" Type="http://schemas.openxmlformats.org/officeDocument/2006/relationships/image" Target="../media/image29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8.png"/><Relationship Id="rId4" Type="http://schemas.openxmlformats.org/officeDocument/2006/relationships/image" Target="../media/image2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3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image" Target="../media/image6.tif"/><Relationship Id="rId6" Type="http://schemas.openxmlformats.org/officeDocument/2006/relationships/image" Target="../media/image7.tif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8.png"/><Relationship Id="rId4" Type="http://schemas.openxmlformats.org/officeDocument/2006/relationships/image" Target="../media/image41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8.tif"/><Relationship Id="rId4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482599" y="1082774"/>
            <a:ext cx="8178801" cy="54991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>
              <a:solidFill>
                <a:srgbClr val="F30001"/>
              </a:solidFill>
              <a:uFill>
                <a:solidFill>
                  <a:srgbClr val="FF6A00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目指せ！ロボットマスター</a:t>
            </a:r>
            <a:endParaRPr sz="2200">
              <a:solidFill>
                <a:srgbClr val="F30001"/>
              </a:solidFill>
              <a:uFill>
                <a:solidFill>
                  <a:srgbClr val="FF6A00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E10201"/>
                </a:solidFill>
                <a:uFill>
                  <a:solidFill>
                    <a:srgbClr val="FF6A00"/>
                  </a:solidFill>
                </a:uFill>
              </a:rPr>
              <a:t>ロボットを思い通りに動かそう！</a:t>
            </a:r>
            <a:endParaRPr sz="2400">
              <a:solidFill>
                <a:srgbClr val="E10201"/>
              </a:solidFill>
              <a:uFill>
                <a:solidFill>
                  <a:srgbClr val="FF6A00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LEGO</a:t>
            </a:r>
            <a:r>
              <a:rPr sz="16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 Mindstorms EV3</a:t>
            </a:r>
            <a:r>
              <a:rPr sz="16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 で目指せロボコン！</a:t>
            </a:r>
            <a:endParaRPr sz="2400">
              <a:solidFill>
                <a:srgbClr val="F30001"/>
              </a:solidFill>
              <a:uFill>
                <a:solidFill>
                  <a:srgbClr val="FF6A00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F30001"/>
              </a:solidFill>
              <a:uFill>
                <a:solidFill>
                  <a:srgbClr val="FF6A00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F30001"/>
              </a:solidFill>
              <a:uFill>
                <a:solidFill>
                  <a:srgbClr val="FF6A00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500">
              <a:uFill>
                <a:solidFill>
                  <a:srgbClr val="FF6A00"/>
                </a:solidFill>
              </a:uFill>
              <a:latin typeface="+mn-lt"/>
              <a:ea typeface="+mn-ea"/>
              <a:cs typeface="+mn-cs"/>
              <a:sym typeface="ヒラギノ角ゴ Pro W3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br>
              <a:rPr sz="16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</a:br>
            <a:r>
              <a:rPr sz="1600">
                <a:uFill>
                  <a:solidFill>
                    <a:srgbClr val="FF6A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WEB：</a:t>
            </a:r>
            <a:r>
              <a:rPr sz="1600">
                <a:uFill>
                  <a:solidFill>
                    <a:srgbClr val="FF6A00"/>
                  </a:solidFill>
                </a:uFill>
                <a:latin typeface="+mn-lt"/>
                <a:ea typeface="+mn-ea"/>
                <a:cs typeface="+mn-cs"/>
                <a:sym typeface="ヒラギノ角ゴ Pro W3"/>
                <a:hlinkClick r:id="rId2" invalidUrl="" action="" tgtFrame="" tooltip="" history="1" highlightClick="0" endSnd="0"/>
              </a:rPr>
              <a:t>http://robot-programming.jp/</a:t>
            </a:r>
            <a:endParaRPr sz="1600">
              <a:uFill>
                <a:solidFill>
                  <a:srgbClr val="FF6A00"/>
                </a:solidFill>
              </a:uFill>
              <a:latin typeface="+mn-lt"/>
              <a:ea typeface="+mn-ea"/>
              <a:cs typeface="+mn-cs"/>
              <a:sym typeface="ヒラギノ角ゴ Pro W3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uFill>
                  <a:solidFill>
                    <a:srgbClr val="FF6A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担当：</a:t>
            </a:r>
            <a:r>
              <a:rPr sz="1600">
                <a:uFill>
                  <a:solidFill>
                    <a:srgbClr val="FF6A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藤井隆司、藤吉弘亘、山内悠嗣</a:t>
            </a:r>
            <a:endParaRPr sz="1600">
              <a:uFill>
                <a:solidFill>
                  <a:srgbClr val="FF6A00"/>
                </a:solidFill>
              </a:uFill>
              <a:latin typeface="+mn-lt"/>
              <a:ea typeface="+mn-ea"/>
              <a:cs typeface="+mn-cs"/>
              <a:sym typeface="ヒラギノ角ゴ Pro W3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uFill>
                  <a:solidFill>
                    <a:srgbClr val="FF6A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E-mail：fujii@cs.chubu.ac.jp</a:t>
            </a:r>
            <a:endParaRPr sz="1600">
              <a:solidFill>
                <a:srgbClr val="F30001"/>
              </a:solidFill>
              <a:uFill>
                <a:solidFill>
                  <a:srgbClr val="FF6A00"/>
                </a:solidFill>
              </a:uFill>
              <a:latin typeface="+mn-lt"/>
              <a:ea typeface="+mn-ea"/>
              <a:cs typeface="+mn-cs"/>
              <a:sym typeface="ヒラギノ角ゴ Pro W3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br>
              <a:rPr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</a:br>
          </a:p>
        </p:txBody>
      </p:sp>
      <p:sp>
        <p:nvSpPr>
          <p:cNvPr id="23" name="Shape 23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  <a:round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24" name="pasted-image.tif"/>
          <p:cNvPicPr/>
          <p:nvPr/>
        </p:nvPicPr>
        <p:blipFill>
          <a:blip r:embed="rId3">
            <a:extLst/>
          </a:blip>
          <a:srcRect l="0" t="0" r="0" b="17414"/>
          <a:stretch>
            <a:fillRect/>
          </a:stretch>
        </p:blipFill>
        <p:spPr>
          <a:xfrm flipH="1">
            <a:off x="6245550" y="4087066"/>
            <a:ext cx="1969860" cy="1875894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25" name="Shape 25"/>
          <p:cNvSpPr/>
          <p:nvPr>
            <p:ph type="sldNum" sz="quarter" idx="2"/>
          </p:nvPr>
        </p:nvSpPr>
        <p:spPr>
          <a:xfrm>
            <a:off x="8575786" y="6464300"/>
            <a:ext cx="377404" cy="25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>
            <a:lvl1pPr algn="r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</a:fld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2400570" y="2581633"/>
            <a:ext cx="5828905" cy="1163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7" y="0"/>
                </a:moveTo>
                <a:cubicBezTo>
                  <a:pt x="1047" y="0"/>
                  <a:pt x="941" y="528"/>
                  <a:pt x="941" y="1179"/>
                </a:cubicBezTo>
                <a:lnTo>
                  <a:pt x="941" y="8450"/>
                </a:lnTo>
                <a:lnTo>
                  <a:pt x="0" y="10807"/>
                </a:lnTo>
                <a:lnTo>
                  <a:pt x="941" y="13165"/>
                </a:lnTo>
                <a:lnTo>
                  <a:pt x="941" y="20421"/>
                </a:lnTo>
                <a:cubicBezTo>
                  <a:pt x="941" y="21072"/>
                  <a:pt x="1047" y="21600"/>
                  <a:pt x="1177" y="21600"/>
                </a:cubicBezTo>
                <a:lnTo>
                  <a:pt x="21365" y="21600"/>
                </a:lnTo>
                <a:cubicBezTo>
                  <a:pt x="21495" y="21600"/>
                  <a:pt x="21600" y="21072"/>
                  <a:pt x="21600" y="20421"/>
                </a:cubicBezTo>
                <a:lnTo>
                  <a:pt x="21600" y="1179"/>
                </a:lnTo>
                <a:cubicBezTo>
                  <a:pt x="21600" y="528"/>
                  <a:pt x="21495" y="0"/>
                  <a:pt x="21365" y="0"/>
                </a:cubicBezTo>
                <a:lnTo>
                  <a:pt x="1177" y="0"/>
                </a:lnTo>
                <a:close/>
              </a:path>
            </a:pathLst>
          </a:custGeom>
          <a:gradFill>
            <a:gsLst>
              <a:gs pos="0">
                <a:srgbClr val="F3F2F2"/>
              </a:gs>
              <a:gs pos="100000">
                <a:srgbClr val="E4E4E3"/>
              </a:gs>
            </a:gsLst>
            <a:lin ang="5400000"/>
          </a:gradFill>
          <a:ln w="12700">
            <a:solidFill>
              <a:srgbClr val="919191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31" name="Shape 131"/>
          <p:cNvSpPr/>
          <p:nvPr/>
        </p:nvSpPr>
        <p:spPr>
          <a:xfrm>
            <a:off x="2400570" y="1190625"/>
            <a:ext cx="5828905" cy="1067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7" y="0"/>
                </a:moveTo>
                <a:cubicBezTo>
                  <a:pt x="1047" y="0"/>
                  <a:pt x="941" y="575"/>
                  <a:pt x="941" y="1285"/>
                </a:cubicBezTo>
                <a:lnTo>
                  <a:pt x="941" y="8239"/>
                </a:lnTo>
                <a:lnTo>
                  <a:pt x="0" y="10808"/>
                </a:lnTo>
                <a:lnTo>
                  <a:pt x="941" y="13378"/>
                </a:lnTo>
                <a:lnTo>
                  <a:pt x="941" y="20315"/>
                </a:lnTo>
                <a:cubicBezTo>
                  <a:pt x="941" y="21025"/>
                  <a:pt x="1047" y="21600"/>
                  <a:pt x="1177" y="21600"/>
                </a:cubicBezTo>
                <a:lnTo>
                  <a:pt x="21365" y="21600"/>
                </a:lnTo>
                <a:cubicBezTo>
                  <a:pt x="21495" y="21600"/>
                  <a:pt x="21600" y="21025"/>
                  <a:pt x="21600" y="20315"/>
                </a:cubicBezTo>
                <a:lnTo>
                  <a:pt x="21600" y="1285"/>
                </a:lnTo>
                <a:cubicBezTo>
                  <a:pt x="21600" y="575"/>
                  <a:pt x="21495" y="0"/>
                  <a:pt x="21365" y="0"/>
                </a:cubicBezTo>
                <a:lnTo>
                  <a:pt x="1177" y="0"/>
                </a:lnTo>
                <a:close/>
              </a:path>
            </a:pathLst>
          </a:custGeom>
          <a:gradFill>
            <a:gsLst>
              <a:gs pos="0">
                <a:srgbClr val="F3F2F2"/>
              </a:gs>
              <a:gs pos="100000">
                <a:srgbClr val="E4E4E3"/>
              </a:gs>
            </a:gsLst>
            <a:lin ang="5400000"/>
          </a:gradFill>
          <a:ln w="12700">
            <a:solidFill>
              <a:srgbClr val="919191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32" name="Shape 1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動く</a:t>
            </a:r>
          </a:p>
        </p:txBody>
      </p:sp>
      <p:pic>
        <p:nvPicPr>
          <p:cNvPr id="133" name="スクリーンショット 2014-08-29 17.38.21.png"/>
          <p:cNvPicPr/>
          <p:nvPr/>
        </p:nvPicPr>
        <p:blipFill>
          <a:blip r:embed="rId2">
            <a:extLst/>
          </a:blip>
          <a:srcRect l="0" t="0" r="14883" b="0"/>
          <a:stretch>
            <a:fillRect/>
          </a:stretch>
        </p:blipFill>
        <p:spPr>
          <a:xfrm>
            <a:off x="2761853" y="1202035"/>
            <a:ext cx="5365821" cy="1046850"/>
          </a:xfrm>
          <a:prstGeom prst="rect">
            <a:avLst/>
          </a:prstGeom>
          <a:ln w="12700">
            <a:round/>
          </a:ln>
        </p:spPr>
      </p:pic>
      <p:pic>
        <p:nvPicPr>
          <p:cNvPr id="134" name="スクリーンショット 2014-08-29 17.39.17.png"/>
          <p:cNvPicPr/>
          <p:nvPr/>
        </p:nvPicPr>
        <p:blipFill>
          <a:blip r:embed="rId3">
            <a:extLst/>
          </a:blip>
          <a:srcRect l="0" t="0" r="15903" b="0"/>
          <a:stretch>
            <a:fillRect/>
          </a:stretch>
        </p:blipFill>
        <p:spPr>
          <a:xfrm>
            <a:off x="2691678" y="2649647"/>
            <a:ext cx="5063400" cy="1080375"/>
          </a:xfrm>
          <a:prstGeom prst="rect">
            <a:avLst/>
          </a:prstGeom>
          <a:ln w="12700">
            <a:round/>
          </a:ln>
        </p:spPr>
      </p:pic>
      <p:sp>
        <p:nvSpPr>
          <p:cNvPr id="135" name="Shape 135"/>
          <p:cNvSpPr/>
          <p:nvPr/>
        </p:nvSpPr>
        <p:spPr>
          <a:xfrm>
            <a:off x="762000" y="1567210"/>
            <a:ext cx="531515" cy="313034"/>
          </a:xfrm>
          <a:prstGeom prst="roundRect">
            <a:avLst>
              <a:gd name="adj" fmla="val 43385"/>
            </a:avLst>
          </a:prstGeom>
          <a:gradFill>
            <a:gsLst>
              <a:gs pos="0">
                <a:srgbClr val="D2EE13"/>
              </a:gs>
              <a:gs pos="100000">
                <a:srgbClr val="579D3F"/>
              </a:gs>
            </a:gsLst>
            <a:lin ang="5400000"/>
          </a:gradFill>
          <a:ln w="12700">
            <a:solidFill>
              <a:srgbClr val="919191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36" name="Shape 136"/>
          <p:cNvSpPr/>
          <p:nvPr/>
        </p:nvSpPr>
        <p:spPr>
          <a:xfrm>
            <a:off x="1472425" y="1537716"/>
            <a:ext cx="751866" cy="373522"/>
          </a:xfrm>
          <a:prstGeom prst="rect">
            <a:avLst/>
          </a:prstGeom>
          <a:ln w="127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 動作 </a:t>
            </a:r>
          </a:p>
        </p:txBody>
      </p:sp>
      <p:sp>
        <p:nvSpPr>
          <p:cNvPr id="137" name="Shape 137"/>
          <p:cNvSpPr/>
          <p:nvPr/>
        </p:nvSpPr>
        <p:spPr>
          <a:xfrm>
            <a:off x="718542" y="3004206"/>
            <a:ext cx="531516" cy="317501"/>
          </a:xfrm>
          <a:prstGeom prst="roundRect">
            <a:avLst>
              <a:gd name="adj" fmla="val 42774"/>
            </a:avLst>
          </a:prstGeom>
          <a:gradFill>
            <a:gsLst>
              <a:gs pos="0">
                <a:srgbClr val="FDD420"/>
              </a:gs>
              <a:gs pos="100000">
                <a:srgbClr val="EC7F2A"/>
              </a:gs>
            </a:gsLst>
            <a:lin ang="5400000"/>
          </a:gradFill>
          <a:ln w="12700">
            <a:solidFill>
              <a:srgbClr val="919191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38" name="Shape 138"/>
          <p:cNvSpPr/>
          <p:nvPr/>
        </p:nvSpPr>
        <p:spPr>
          <a:xfrm>
            <a:off x="1427988" y="2994136"/>
            <a:ext cx="853441" cy="342901"/>
          </a:xfrm>
          <a:prstGeom prst="rect">
            <a:avLst/>
          </a:prstGeom>
          <a:ln w="127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フロー</a:t>
            </a:r>
          </a:p>
        </p:txBody>
      </p:sp>
      <p:sp>
        <p:nvSpPr>
          <p:cNvPr id="139" name="Shape 139"/>
          <p:cNvSpPr/>
          <p:nvPr/>
        </p:nvSpPr>
        <p:spPr>
          <a:xfrm>
            <a:off x="2400570" y="4058058"/>
            <a:ext cx="5828905" cy="1097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7" y="0"/>
                </a:moveTo>
                <a:cubicBezTo>
                  <a:pt x="1047" y="0"/>
                  <a:pt x="941" y="559"/>
                  <a:pt x="941" y="1249"/>
                </a:cubicBezTo>
                <a:lnTo>
                  <a:pt x="941" y="8403"/>
                </a:lnTo>
                <a:lnTo>
                  <a:pt x="0" y="10902"/>
                </a:lnTo>
                <a:lnTo>
                  <a:pt x="941" y="13400"/>
                </a:lnTo>
                <a:lnTo>
                  <a:pt x="941" y="20351"/>
                </a:lnTo>
                <a:cubicBezTo>
                  <a:pt x="941" y="21041"/>
                  <a:pt x="1047" y="21600"/>
                  <a:pt x="1177" y="21600"/>
                </a:cubicBezTo>
                <a:lnTo>
                  <a:pt x="21365" y="21600"/>
                </a:lnTo>
                <a:cubicBezTo>
                  <a:pt x="21495" y="21600"/>
                  <a:pt x="21600" y="21041"/>
                  <a:pt x="21600" y="20351"/>
                </a:cubicBezTo>
                <a:lnTo>
                  <a:pt x="21600" y="1249"/>
                </a:lnTo>
                <a:cubicBezTo>
                  <a:pt x="21600" y="559"/>
                  <a:pt x="21495" y="0"/>
                  <a:pt x="21365" y="0"/>
                </a:cubicBezTo>
                <a:lnTo>
                  <a:pt x="1177" y="0"/>
                </a:lnTo>
                <a:close/>
              </a:path>
            </a:pathLst>
          </a:custGeom>
          <a:gradFill>
            <a:gsLst>
              <a:gs pos="0">
                <a:srgbClr val="F3F2F2"/>
              </a:gs>
              <a:gs pos="100000">
                <a:srgbClr val="E4E4E3"/>
              </a:gs>
            </a:gsLst>
            <a:lin ang="5400000"/>
          </a:gradFill>
          <a:ln w="12700">
            <a:solidFill>
              <a:srgbClr val="919191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40" name="Shape 140"/>
          <p:cNvSpPr/>
          <p:nvPr/>
        </p:nvSpPr>
        <p:spPr>
          <a:xfrm>
            <a:off x="762000" y="4443038"/>
            <a:ext cx="531515" cy="317501"/>
          </a:xfrm>
          <a:prstGeom prst="roundRect">
            <a:avLst>
              <a:gd name="adj" fmla="val 42774"/>
            </a:avLst>
          </a:prstGeom>
          <a:gradFill>
            <a:gsLst>
              <a:gs pos="0">
                <a:srgbClr val="FBFF00"/>
              </a:gs>
              <a:gs pos="100000">
                <a:srgbClr val="E8CA04"/>
              </a:gs>
            </a:gsLst>
            <a:lin ang="5400000"/>
          </a:gradFill>
          <a:ln w="12700">
            <a:solidFill>
              <a:srgbClr val="919191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41" name="Shape 141"/>
          <p:cNvSpPr/>
          <p:nvPr/>
        </p:nvSpPr>
        <p:spPr>
          <a:xfrm>
            <a:off x="1427988" y="4435599"/>
            <a:ext cx="853441" cy="342900"/>
          </a:xfrm>
          <a:prstGeom prst="rect">
            <a:avLst/>
          </a:prstGeom>
          <a:ln w="127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センサ</a:t>
            </a:r>
          </a:p>
        </p:txBody>
      </p:sp>
      <p:sp>
        <p:nvSpPr>
          <p:cNvPr id="142" name="Shape 142"/>
          <p:cNvSpPr/>
          <p:nvPr/>
        </p:nvSpPr>
        <p:spPr>
          <a:xfrm>
            <a:off x="2400570" y="5491976"/>
            <a:ext cx="5828905" cy="1113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7" y="0"/>
                </a:moveTo>
                <a:cubicBezTo>
                  <a:pt x="1047" y="0"/>
                  <a:pt x="941" y="552"/>
                  <a:pt x="941" y="1232"/>
                </a:cubicBezTo>
                <a:lnTo>
                  <a:pt x="941" y="8494"/>
                </a:lnTo>
                <a:lnTo>
                  <a:pt x="0" y="10958"/>
                </a:lnTo>
                <a:lnTo>
                  <a:pt x="941" y="13422"/>
                </a:lnTo>
                <a:lnTo>
                  <a:pt x="941" y="20368"/>
                </a:lnTo>
                <a:cubicBezTo>
                  <a:pt x="941" y="21048"/>
                  <a:pt x="1047" y="21600"/>
                  <a:pt x="1177" y="21600"/>
                </a:cubicBezTo>
                <a:lnTo>
                  <a:pt x="21365" y="21600"/>
                </a:lnTo>
                <a:cubicBezTo>
                  <a:pt x="21495" y="21600"/>
                  <a:pt x="21600" y="21048"/>
                  <a:pt x="21600" y="20368"/>
                </a:cubicBezTo>
                <a:lnTo>
                  <a:pt x="21600" y="1232"/>
                </a:lnTo>
                <a:cubicBezTo>
                  <a:pt x="21600" y="552"/>
                  <a:pt x="21495" y="0"/>
                  <a:pt x="21365" y="0"/>
                </a:cubicBezTo>
                <a:lnTo>
                  <a:pt x="1177" y="0"/>
                </a:lnTo>
                <a:close/>
              </a:path>
            </a:pathLst>
          </a:custGeom>
          <a:gradFill>
            <a:gsLst>
              <a:gs pos="0">
                <a:srgbClr val="F3F2F2"/>
              </a:gs>
              <a:gs pos="100000">
                <a:srgbClr val="E4E4E3"/>
              </a:gs>
            </a:gsLst>
            <a:lin ang="5400000"/>
          </a:gradFill>
          <a:ln w="12700">
            <a:solidFill>
              <a:srgbClr val="919191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43" name="Shape 143"/>
          <p:cNvSpPr/>
          <p:nvPr/>
        </p:nvSpPr>
        <p:spPr>
          <a:xfrm>
            <a:off x="762000" y="5871883"/>
            <a:ext cx="531515" cy="317501"/>
          </a:xfrm>
          <a:prstGeom prst="roundRect">
            <a:avLst>
              <a:gd name="adj" fmla="val 42774"/>
            </a:avLst>
          </a:prstGeom>
          <a:gradFill>
            <a:gsLst>
              <a:gs pos="0">
                <a:srgbClr val="D73F32"/>
              </a:gs>
              <a:gs pos="100000">
                <a:srgbClr val="860000"/>
              </a:gs>
            </a:gsLst>
            <a:lin ang="5400000"/>
          </a:gradFill>
          <a:ln w="12700">
            <a:solidFill>
              <a:srgbClr val="919191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44" name="Shape 144"/>
          <p:cNvSpPr/>
          <p:nvPr/>
        </p:nvSpPr>
        <p:spPr>
          <a:xfrm>
            <a:off x="1427988" y="5877061"/>
            <a:ext cx="853441" cy="342901"/>
          </a:xfrm>
          <a:prstGeom prst="rect">
            <a:avLst/>
          </a:prstGeom>
          <a:ln w="127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データ</a:t>
            </a:r>
          </a:p>
        </p:txBody>
      </p:sp>
      <p:pic>
        <p:nvPicPr>
          <p:cNvPr id="145" name="スクリーンショット 2014-08-29 17.39.34.png"/>
          <p:cNvPicPr/>
          <p:nvPr/>
        </p:nvPicPr>
        <p:blipFill>
          <a:blip r:embed="rId4">
            <a:extLst/>
          </a:blip>
          <a:srcRect l="0" t="0" r="45345" b="0"/>
          <a:stretch>
            <a:fillRect/>
          </a:stretch>
        </p:blipFill>
        <p:spPr>
          <a:xfrm>
            <a:off x="2781300" y="4115020"/>
            <a:ext cx="5359727" cy="984043"/>
          </a:xfrm>
          <a:prstGeom prst="rect">
            <a:avLst/>
          </a:prstGeom>
          <a:ln w="12700">
            <a:round/>
          </a:ln>
        </p:spPr>
      </p:pic>
      <p:pic>
        <p:nvPicPr>
          <p:cNvPr id="146" name="スクリーンショット 2014-08-29 17.39.50.png"/>
          <p:cNvPicPr/>
          <p:nvPr/>
        </p:nvPicPr>
        <p:blipFill>
          <a:blip r:embed="rId5">
            <a:extLst/>
          </a:blip>
          <a:srcRect l="0" t="0" r="40270" b="0"/>
          <a:stretch>
            <a:fillRect/>
          </a:stretch>
        </p:blipFill>
        <p:spPr>
          <a:xfrm>
            <a:off x="2769790" y="5563774"/>
            <a:ext cx="5349928" cy="953594"/>
          </a:xfrm>
          <a:prstGeom prst="rect">
            <a:avLst/>
          </a:prstGeom>
          <a:ln w="12700">
            <a:round/>
          </a:ln>
        </p:spPr>
      </p:pic>
      <p:sp>
        <p:nvSpPr>
          <p:cNvPr id="147" name="Shape 147"/>
          <p:cNvSpPr/>
          <p:nvPr>
            <p:ph type="sldNum" sz="quarter" idx="2"/>
          </p:nvPr>
        </p:nvSpPr>
        <p:spPr>
          <a:xfrm>
            <a:off x="8575786" y="6464300"/>
            <a:ext cx="377404" cy="25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>
            <a:lvl1pPr algn="r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</a:fld>
          </a:p>
        </p:txBody>
      </p:sp>
      <p:sp>
        <p:nvSpPr>
          <p:cNvPr id="148" name="Shape 148"/>
          <p:cNvSpPr/>
          <p:nvPr/>
        </p:nvSpPr>
        <p:spPr>
          <a:xfrm>
            <a:off x="1313687" y="2041655"/>
            <a:ext cx="10693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（動く）</a:t>
            </a:r>
          </a:p>
        </p:txBody>
      </p:sp>
      <p:sp>
        <p:nvSpPr>
          <p:cNvPr id="149" name="Shape 149"/>
          <p:cNvSpPr/>
          <p:nvPr/>
        </p:nvSpPr>
        <p:spPr>
          <a:xfrm>
            <a:off x="361187" y="3483117"/>
            <a:ext cx="24409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（感じる・判断する）</a:t>
            </a:r>
          </a:p>
        </p:txBody>
      </p:sp>
      <p:sp>
        <p:nvSpPr>
          <p:cNvPr id="150" name="Shape 150"/>
          <p:cNvSpPr/>
          <p:nvPr/>
        </p:nvSpPr>
        <p:spPr>
          <a:xfrm>
            <a:off x="1199388" y="4924579"/>
            <a:ext cx="12979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（感じる）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478631" y="1031875"/>
            <a:ext cx="8178801" cy="5499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>
                <a:uFillTx/>
              </a:defRPr>
            </a:pPr>
            <a:endParaRPr sz="2400">
              <a:solidFill>
                <a:srgbClr val="FF6A00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  <a:p>
            <a:pPr lvl="2" indent="497840">
              <a:defRPr>
                <a:uFillTx/>
              </a:defRPr>
            </a:pPr>
            <a:r>
              <a:rPr sz="2800">
                <a:solidFill>
                  <a:srgbClr val="E10201"/>
                </a:solidFill>
                <a:uFill>
                  <a:solidFill>
                    <a:srgbClr val="FF6A00"/>
                  </a:solidFill>
                </a:uFill>
                <a:latin typeface="+mj-lt"/>
                <a:ea typeface="+mj-ea"/>
                <a:cs typeface="+mj-cs"/>
                <a:sym typeface="ヒラギノ角ゴ Pro W6"/>
              </a:rPr>
              <a:t>■音をならしてみよう</a:t>
            </a:r>
            <a:endParaRPr sz="2800">
              <a:solidFill>
                <a:srgbClr val="F30001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  <a:p>
            <a:pPr lvl="0">
              <a:defRPr>
                <a:uFillTx/>
              </a:defRPr>
            </a:pPr>
            <a:endParaRPr sz="2400">
              <a:solidFill>
                <a:srgbClr val="FF6A00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</p:txBody>
      </p:sp>
      <p:sp>
        <p:nvSpPr>
          <p:cNvPr id="153" name="Shape 153"/>
          <p:cNvSpPr/>
          <p:nvPr>
            <p:ph type="sldNum" sz="quarter" idx="2"/>
          </p:nvPr>
        </p:nvSpPr>
        <p:spPr>
          <a:xfrm>
            <a:off x="8575786" y="6464300"/>
            <a:ext cx="377404" cy="25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>
            <a:lvl1pPr algn="r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</a:fld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スクリーンショット 2015-05-19 18.55.0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7686" y="1945753"/>
            <a:ext cx="5450192" cy="3357101"/>
          </a:xfrm>
          <a:prstGeom prst="rect">
            <a:avLst/>
          </a:prstGeom>
          <a:ln w="12700">
            <a:round/>
          </a:ln>
        </p:spPr>
      </p:pic>
      <p:grpSp>
        <p:nvGrpSpPr>
          <p:cNvPr id="158" name="Group 158"/>
          <p:cNvGrpSpPr/>
          <p:nvPr/>
        </p:nvGrpSpPr>
        <p:grpSpPr>
          <a:xfrm>
            <a:off x="3304052" y="3625705"/>
            <a:ext cx="325189" cy="360822"/>
            <a:chOff x="0" y="0"/>
            <a:chExt cx="325188" cy="360821"/>
          </a:xfrm>
        </p:grpSpPr>
        <p:sp>
          <p:nvSpPr>
            <p:cNvPr id="156" name="Shape 156"/>
            <p:cNvSpPr/>
            <p:nvPr/>
          </p:nvSpPr>
          <p:spPr>
            <a:xfrm>
              <a:off x="7688" y="21660"/>
              <a:ext cx="3175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57" name="Shape 157"/>
            <p:cNvSpPr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/>
                  </a:uFill>
                </a:rPr>
                <a:t>1</a:t>
              </a:r>
            </a:p>
          </p:txBody>
        </p:sp>
      </p:grpSp>
      <p:grpSp>
        <p:nvGrpSpPr>
          <p:cNvPr id="161" name="Group 161"/>
          <p:cNvGrpSpPr/>
          <p:nvPr/>
        </p:nvGrpSpPr>
        <p:grpSpPr>
          <a:xfrm>
            <a:off x="6176998" y="3906129"/>
            <a:ext cx="325189" cy="360823"/>
            <a:chOff x="0" y="0"/>
            <a:chExt cx="325188" cy="360821"/>
          </a:xfrm>
        </p:grpSpPr>
        <p:sp>
          <p:nvSpPr>
            <p:cNvPr id="159" name="Shape 159"/>
            <p:cNvSpPr/>
            <p:nvPr/>
          </p:nvSpPr>
          <p:spPr>
            <a:xfrm>
              <a:off x="7688" y="21660"/>
              <a:ext cx="3175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60" name="Shape 160"/>
            <p:cNvSpPr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/>
                  </a:uFill>
                </a:rPr>
                <a:t>2</a:t>
              </a:r>
            </a:p>
          </p:txBody>
        </p:sp>
      </p:grpSp>
      <p:sp>
        <p:nvSpPr>
          <p:cNvPr id="162" name="Shape 162"/>
          <p:cNvSpPr/>
          <p:nvPr/>
        </p:nvSpPr>
        <p:spPr>
          <a:xfrm>
            <a:off x="3631212" y="3631120"/>
            <a:ext cx="3835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音</a:t>
            </a:r>
          </a:p>
        </p:txBody>
      </p:sp>
      <p:sp>
        <p:nvSpPr>
          <p:cNvPr id="163" name="Shape 163"/>
          <p:cNvSpPr/>
          <p:nvPr/>
        </p:nvSpPr>
        <p:spPr>
          <a:xfrm>
            <a:off x="4347491" y="5575652"/>
            <a:ext cx="184962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音量：0〜100(大)</a:t>
            </a:r>
          </a:p>
        </p:txBody>
      </p:sp>
      <p:sp>
        <p:nvSpPr>
          <p:cNvPr id="164" name="Shape 164"/>
          <p:cNvSpPr/>
          <p:nvPr/>
        </p:nvSpPr>
        <p:spPr>
          <a:xfrm>
            <a:off x="4132708" y="4846536"/>
            <a:ext cx="290090" cy="87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65" name="Shape 165"/>
          <p:cNvSpPr/>
          <p:nvPr/>
        </p:nvSpPr>
        <p:spPr>
          <a:xfrm>
            <a:off x="6432832" y="3921440"/>
            <a:ext cx="6121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待機</a:t>
            </a:r>
          </a:p>
        </p:txBody>
      </p:sp>
      <p:sp>
        <p:nvSpPr>
          <p:cNvPr id="166" name="Shape 166"/>
          <p:cNvSpPr/>
          <p:nvPr/>
        </p:nvSpPr>
        <p:spPr>
          <a:xfrm>
            <a:off x="6389479" y="5562952"/>
            <a:ext cx="1101244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時間：3秒</a:t>
            </a:r>
          </a:p>
        </p:txBody>
      </p:sp>
      <p:sp>
        <p:nvSpPr>
          <p:cNvPr id="167" name="Shape 167"/>
          <p:cNvSpPr/>
          <p:nvPr/>
        </p:nvSpPr>
        <p:spPr>
          <a:xfrm>
            <a:off x="5920196" y="4846536"/>
            <a:ext cx="519190" cy="87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xfrm>
            <a:off x="317500" y="1184275"/>
            <a:ext cx="8509000" cy="140322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指定したサウンドファイルを再生</a:t>
            </a:r>
          </a:p>
        </p:txBody>
      </p:sp>
      <p:sp>
        <p:nvSpPr>
          <p:cNvPr id="169" name="Shape 1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音を鳴らすプログラム</a:t>
            </a:r>
          </a:p>
        </p:txBody>
      </p:sp>
      <p:sp>
        <p:nvSpPr>
          <p:cNvPr id="170" name="Shape 170"/>
          <p:cNvSpPr/>
          <p:nvPr/>
        </p:nvSpPr>
        <p:spPr>
          <a:xfrm>
            <a:off x="1972520" y="3041588"/>
            <a:ext cx="2379981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サウンドファイルを指定</a:t>
            </a:r>
          </a:p>
        </p:txBody>
      </p:sp>
      <p:pic>
        <p:nvPicPr>
          <p:cNvPr id="171" name="Hand pointer alt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3500000">
            <a:off x="4786648" y="3669100"/>
            <a:ext cx="239287" cy="301140"/>
          </a:xfrm>
          <a:prstGeom prst="rect">
            <a:avLst/>
          </a:prstGeom>
          <a:ln w="12700">
            <a:round/>
          </a:ln>
        </p:spPr>
      </p:pic>
      <p:sp>
        <p:nvSpPr>
          <p:cNvPr id="172" name="Shape 172"/>
          <p:cNvSpPr/>
          <p:nvPr/>
        </p:nvSpPr>
        <p:spPr>
          <a:xfrm>
            <a:off x="263525" y="1712962"/>
            <a:ext cx="8616950" cy="4707930"/>
          </a:xfrm>
          <a:prstGeom prst="roundRect">
            <a:avLst>
              <a:gd name="adj" fmla="val 10362"/>
            </a:avLst>
          </a:prstGeom>
          <a:ln w="12700">
            <a:solidFill>
              <a:srgbClr val="919191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3" name="Shape 173"/>
          <p:cNvSpPr/>
          <p:nvPr>
            <p:ph type="sldNum" sz="quarter" idx="2"/>
          </p:nvPr>
        </p:nvSpPr>
        <p:spPr>
          <a:xfrm>
            <a:off x="8575786" y="6464300"/>
            <a:ext cx="377404" cy="25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>
            <a:lvl1pPr algn="r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</a:fld>
          </a:p>
        </p:txBody>
      </p:sp>
      <p:sp>
        <p:nvSpPr>
          <p:cNvPr id="174" name="Shape 174"/>
          <p:cNvSpPr/>
          <p:nvPr/>
        </p:nvSpPr>
        <p:spPr>
          <a:xfrm>
            <a:off x="731707" y="4102703"/>
            <a:ext cx="159542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スタートブロック</a:t>
            </a:r>
          </a:p>
        </p:txBody>
      </p:sp>
      <p:pic>
        <p:nvPicPr>
          <p:cNvPr id="175" name="Hand pointer alt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3500000">
            <a:off x="5535948" y="2856830"/>
            <a:ext cx="239287" cy="301139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body" idx="1"/>
          </p:nvPr>
        </p:nvSpPr>
        <p:spPr>
          <a:xfrm>
            <a:off x="555302" y="1336675"/>
            <a:ext cx="8033396" cy="2659301"/>
          </a:xfrm>
          <a:prstGeom prst="rect">
            <a:avLst/>
          </a:prstGeom>
        </p:spPr>
        <p:txBody>
          <a:bodyPr/>
          <a:lstStyle/>
          <a:p>
            <a:pPr lvl="0" marL="574040" indent="-533400">
              <a:buClr>
                <a:srgbClr val="000000"/>
              </a:buClr>
              <a:buFont typeface="Arial"/>
              <a:buAutoNum type="arabicPeriod" startAt="1"/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プログラム名を”WRO2015”に変更</a:t>
            </a:r>
            <a:endParaRPr sz="2200">
              <a:uFill>
                <a:solidFill/>
              </a:uFill>
            </a:endParaRPr>
          </a:p>
          <a:p>
            <a:pPr lvl="1">
              <a:buClr>
                <a:srgbClr val="000000"/>
              </a:buClr>
              <a:buFont typeface="Arial"/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プログラム名は半角の英数字のみ</a:t>
            </a:r>
            <a:endParaRPr sz="2200">
              <a:uFill>
                <a:solidFill/>
              </a:uFill>
            </a:endParaRPr>
          </a:p>
          <a:p>
            <a:pPr lvl="0" marL="574040" indent="-533400">
              <a:buClr>
                <a:srgbClr val="000000"/>
              </a:buClr>
              <a:buFont typeface="Arial"/>
              <a:buAutoNum type="arabicPeriod" startAt="2"/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ロボットが接続されているか確認 ⇒ ×:          ○:</a:t>
            </a:r>
            <a:endParaRPr sz="2200">
              <a:uFill>
                <a:solidFill/>
              </a:uFill>
            </a:endParaRPr>
          </a:p>
          <a:p>
            <a:pPr lvl="0" marL="574040" indent="-533400">
              <a:buClr>
                <a:srgbClr val="000000"/>
              </a:buClr>
              <a:buFont typeface="Arial"/>
              <a:buAutoNum type="arabicPeriod" startAt="2"/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ダウンロードボタンによりプログラムを転送 </a:t>
            </a:r>
            <a:r>
              <a:rPr sz="2200">
                <a:uFill>
                  <a:solidFill/>
                </a:uFill>
              </a:rPr>
              <a:t>⇒</a:t>
            </a:r>
            <a:endParaRPr sz="2200">
              <a:uFill>
                <a:solidFill/>
              </a:uFill>
            </a:endParaRPr>
          </a:p>
          <a:p>
            <a:pPr lvl="0" marL="574040" indent="-533400">
              <a:buClr>
                <a:srgbClr val="000000"/>
              </a:buClr>
              <a:buFont typeface="Arial"/>
              <a:buAutoNum type="arabicPeriod" startAt="2"/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ロボット上でプログラムを実行</a:t>
            </a:r>
          </a:p>
        </p:txBody>
      </p:sp>
      <p:sp>
        <p:nvSpPr>
          <p:cNvPr id="178" name="Shape 178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プログラムの転送</a:t>
            </a:r>
          </a:p>
        </p:txBody>
      </p:sp>
      <p:grpSp>
        <p:nvGrpSpPr>
          <p:cNvPr id="182" name="Group 182"/>
          <p:cNvGrpSpPr/>
          <p:nvPr/>
        </p:nvGrpSpPr>
        <p:grpSpPr>
          <a:xfrm>
            <a:off x="6106030" y="2399550"/>
            <a:ext cx="1861395" cy="330995"/>
            <a:chOff x="0" y="0"/>
            <a:chExt cx="1861394" cy="330993"/>
          </a:xfrm>
        </p:grpSpPr>
        <p:pic>
          <p:nvPicPr>
            <p:cNvPr id="180" name="スクリーンショット 2014-08-30 11.58.50.png"/>
            <p:cNvPicPr/>
            <p:nvPr/>
          </p:nvPicPr>
          <p:blipFill>
            <a:blip r:embed="rId2">
              <a:extLst/>
            </a:blip>
            <a:srcRect l="12280" t="5821" r="7431" b="80290"/>
            <a:stretch>
              <a:fillRect/>
            </a:stretch>
          </p:blipFill>
          <p:spPr>
            <a:xfrm>
              <a:off x="1295310" y="17360"/>
              <a:ext cx="566085" cy="29627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81" name="スクリーンショット 2014-08-29 23.42.00.png"/>
            <p:cNvPicPr/>
            <p:nvPr/>
          </p:nvPicPr>
          <p:blipFill>
            <a:blip r:embed="rId3">
              <a:extLst/>
            </a:blip>
            <a:srcRect l="9858" t="5458" r="9858" b="79025"/>
            <a:stretch>
              <a:fillRect/>
            </a:stretch>
          </p:blipFill>
          <p:spPr>
            <a:xfrm>
              <a:off x="0" y="0"/>
              <a:ext cx="590084" cy="33099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grpSp>
        <p:nvGrpSpPr>
          <p:cNvPr id="194" name="Group 194"/>
          <p:cNvGrpSpPr/>
          <p:nvPr/>
        </p:nvGrpSpPr>
        <p:grpSpPr>
          <a:xfrm>
            <a:off x="458263" y="3943793"/>
            <a:ext cx="8227623" cy="2533776"/>
            <a:chOff x="0" y="0"/>
            <a:chExt cx="8227622" cy="2533774"/>
          </a:xfrm>
        </p:grpSpPr>
        <p:sp>
          <p:nvSpPr>
            <p:cNvPr id="183" name="Shape 183"/>
            <p:cNvSpPr/>
            <p:nvPr/>
          </p:nvSpPr>
          <p:spPr>
            <a:xfrm>
              <a:off x="4867281" y="556759"/>
              <a:ext cx="3360342" cy="467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95" y="0"/>
                  </a:moveTo>
                  <a:cubicBezTo>
                    <a:pt x="2155" y="0"/>
                    <a:pt x="1540" y="3858"/>
                    <a:pt x="1416" y="8922"/>
                  </a:cubicBezTo>
                  <a:lnTo>
                    <a:pt x="0" y="11194"/>
                  </a:lnTo>
                  <a:lnTo>
                    <a:pt x="1426" y="13081"/>
                  </a:lnTo>
                  <a:cubicBezTo>
                    <a:pt x="1572" y="17945"/>
                    <a:pt x="2174" y="21600"/>
                    <a:pt x="2895" y="21600"/>
                  </a:cubicBezTo>
                  <a:lnTo>
                    <a:pt x="20095" y="21600"/>
                  </a:lnTo>
                  <a:cubicBezTo>
                    <a:pt x="20925" y="21600"/>
                    <a:pt x="21600" y="16776"/>
                    <a:pt x="21600" y="10809"/>
                  </a:cubicBezTo>
                  <a:cubicBezTo>
                    <a:pt x="21600" y="4844"/>
                    <a:pt x="20925" y="0"/>
                    <a:pt x="20095" y="0"/>
                  </a:cubicBezTo>
                  <a:lnTo>
                    <a:pt x="2895" y="0"/>
                  </a:lnTo>
                  <a:close/>
                </a:path>
              </a:pathLst>
            </a:custGeom>
            <a:noFill/>
            <a:ln w="25400" cap="flat">
              <a:solidFill>
                <a:srgbClr val="91919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pic>
          <p:nvPicPr>
            <p:cNvPr id="184" name="スクリーンショット 2014-08-30 12.32.38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455760" cy="253377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85" name="Shape 185"/>
            <p:cNvSpPr/>
            <p:nvPr/>
          </p:nvSpPr>
          <p:spPr>
            <a:xfrm>
              <a:off x="5206773" y="674234"/>
              <a:ext cx="2623186" cy="273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algn="ctr">
                <a:buClr>
                  <a:srgbClr val="424242"/>
                </a:buClr>
                <a:buFont typeface="Times New Roman"/>
                <a:defRPr>
                  <a:uFillTx/>
                </a:defRPr>
              </a:pPr>
              <a:r>
                <a:rPr sz="1300">
                  <a:uFill>
                    <a:solidFill/>
                  </a:uFill>
                  <a:latin typeface="+mj-lt"/>
                  <a:ea typeface="+mj-ea"/>
                  <a:cs typeface="+mj-cs"/>
                  <a:sym typeface="ヒラギノ角ゴ Pro W6"/>
                </a:rPr>
                <a:t>ダウンロード：</a:t>
              </a:r>
              <a:r>
                <a:rPr sz="1300">
                  <a:uFill>
                    <a:solidFill/>
                  </a:uFill>
                  <a:latin typeface="+mn-lt"/>
                  <a:ea typeface="+mn-ea"/>
                  <a:cs typeface="+mn-cs"/>
                  <a:sym typeface="ヒラギノ角ゴ Pro W3"/>
                </a:rPr>
                <a:t>プログラムを転送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4867281" y="1227319"/>
              <a:ext cx="3360342" cy="467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95" y="0"/>
                  </a:moveTo>
                  <a:cubicBezTo>
                    <a:pt x="2155" y="0"/>
                    <a:pt x="1540" y="3858"/>
                    <a:pt x="1416" y="8922"/>
                  </a:cubicBezTo>
                  <a:lnTo>
                    <a:pt x="0" y="11194"/>
                  </a:lnTo>
                  <a:lnTo>
                    <a:pt x="1426" y="13081"/>
                  </a:lnTo>
                  <a:cubicBezTo>
                    <a:pt x="1572" y="17945"/>
                    <a:pt x="2174" y="21600"/>
                    <a:pt x="2895" y="21600"/>
                  </a:cubicBezTo>
                  <a:lnTo>
                    <a:pt x="20095" y="21600"/>
                  </a:lnTo>
                  <a:cubicBezTo>
                    <a:pt x="20925" y="21600"/>
                    <a:pt x="21600" y="16776"/>
                    <a:pt x="21600" y="10809"/>
                  </a:cubicBezTo>
                  <a:cubicBezTo>
                    <a:pt x="21600" y="4844"/>
                    <a:pt x="20925" y="0"/>
                    <a:pt x="20095" y="0"/>
                  </a:cubicBezTo>
                  <a:lnTo>
                    <a:pt x="2895" y="0"/>
                  </a:lnTo>
                  <a:close/>
                </a:path>
              </a:pathLst>
            </a:custGeom>
            <a:noFill/>
            <a:ln w="25400" cap="flat">
              <a:solidFill>
                <a:srgbClr val="D6D6D6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87" name="Shape 187"/>
            <p:cNvSpPr/>
            <p:nvPr/>
          </p:nvSpPr>
          <p:spPr>
            <a:xfrm>
              <a:off x="5200106" y="1344794"/>
              <a:ext cx="2763521" cy="273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algn="ctr">
                <a:buClr>
                  <a:srgbClr val="424242"/>
                </a:buClr>
                <a:buFont typeface="Times New Roman"/>
                <a:defRPr>
                  <a:uFillTx/>
                </a:defRPr>
              </a:pPr>
              <a:r>
                <a:rPr sz="1300">
                  <a:uFill>
                    <a:solidFill/>
                  </a:uFill>
                  <a:latin typeface="+mj-lt"/>
                  <a:ea typeface="+mj-ea"/>
                  <a:cs typeface="+mj-cs"/>
                  <a:sym typeface="ヒラギノ角ゴ Pro W6"/>
                </a:rPr>
                <a:t>ダウンロード&amp;実行：</a:t>
              </a:r>
              <a:r>
                <a:rPr sz="1300">
                  <a:uFill>
                    <a:solidFill/>
                  </a:uFill>
                  <a:latin typeface="+mn-lt"/>
                  <a:ea typeface="+mn-ea"/>
                  <a:cs typeface="+mn-cs"/>
                  <a:sym typeface="ヒラギノ角ゴ Pro W3"/>
                </a:rPr>
                <a:t>転送して実行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4867281" y="1841720"/>
              <a:ext cx="3360342" cy="467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95" y="0"/>
                  </a:moveTo>
                  <a:cubicBezTo>
                    <a:pt x="2155" y="0"/>
                    <a:pt x="1540" y="3858"/>
                    <a:pt x="1416" y="8922"/>
                  </a:cubicBezTo>
                  <a:lnTo>
                    <a:pt x="0" y="11194"/>
                  </a:lnTo>
                  <a:lnTo>
                    <a:pt x="1426" y="13081"/>
                  </a:lnTo>
                  <a:cubicBezTo>
                    <a:pt x="1572" y="17945"/>
                    <a:pt x="2174" y="21600"/>
                    <a:pt x="2895" y="21600"/>
                  </a:cubicBezTo>
                  <a:lnTo>
                    <a:pt x="20095" y="21600"/>
                  </a:lnTo>
                  <a:cubicBezTo>
                    <a:pt x="20925" y="21600"/>
                    <a:pt x="21600" y="16776"/>
                    <a:pt x="21600" y="10809"/>
                  </a:cubicBezTo>
                  <a:cubicBezTo>
                    <a:pt x="21600" y="4844"/>
                    <a:pt x="20925" y="0"/>
                    <a:pt x="20095" y="0"/>
                  </a:cubicBezTo>
                  <a:lnTo>
                    <a:pt x="2895" y="0"/>
                  </a:lnTo>
                  <a:close/>
                </a:path>
              </a:pathLst>
            </a:custGeom>
            <a:noFill/>
            <a:ln w="25400" cap="flat">
              <a:solidFill>
                <a:srgbClr val="D6D6D6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89" name="Shape 189"/>
            <p:cNvSpPr/>
            <p:nvPr/>
          </p:nvSpPr>
          <p:spPr>
            <a:xfrm>
              <a:off x="5151846" y="1959195"/>
              <a:ext cx="2961641" cy="273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algn="ctr">
                <a:buClr>
                  <a:srgbClr val="424242"/>
                </a:buClr>
                <a:buFont typeface="Times New Roman"/>
                <a:defRPr>
                  <a:uFillTx/>
                </a:defRPr>
              </a:pPr>
              <a:r>
                <a:rPr sz="1300">
                  <a:uFill>
                    <a:solidFill/>
                  </a:uFill>
                  <a:latin typeface="+mj-lt"/>
                  <a:ea typeface="+mj-ea"/>
                  <a:cs typeface="+mj-cs"/>
                  <a:sym typeface="ヒラギノ角ゴ Pro W6"/>
                </a:rPr>
                <a:t>選択範囲を実行：</a:t>
              </a:r>
              <a:r>
                <a:rPr sz="1300">
                  <a:uFill>
                    <a:solidFill/>
                  </a:uFill>
                  <a:latin typeface="+mn-lt"/>
                  <a:ea typeface="+mn-ea"/>
                  <a:cs typeface="+mn-cs"/>
                  <a:sym typeface="ヒラギノ角ゴ Pro W3"/>
                </a:rPr>
                <a:t>選択した内容を実行</a:t>
              </a:r>
            </a:p>
          </p:txBody>
        </p:sp>
        <p:sp>
          <p:nvSpPr>
            <p:cNvPr id="190" name="Shape 190"/>
            <p:cNvSpPr/>
            <p:nvPr/>
          </p:nvSpPr>
          <p:spPr>
            <a:xfrm>
              <a:off x="3053031" y="1771206"/>
              <a:ext cx="242343" cy="529044"/>
            </a:xfrm>
            <a:prstGeom prst="rect">
              <a:avLst/>
            </a:prstGeom>
            <a:noFill/>
            <a:ln w="38100" cap="flat">
              <a:solidFill>
                <a:srgbClr val="FF2600"/>
              </a:solidFill>
              <a:prstDash val="solid"/>
              <a:round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1" name="Shape 191"/>
            <p:cNvSpPr/>
            <p:nvPr/>
          </p:nvSpPr>
          <p:spPr>
            <a:xfrm flipV="1">
              <a:off x="3307031" y="196406"/>
              <a:ext cx="832855" cy="1564994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192" name="Shape 192"/>
            <p:cNvSpPr/>
            <p:nvPr/>
          </p:nvSpPr>
          <p:spPr>
            <a:xfrm>
              <a:off x="3307031" y="2279967"/>
              <a:ext cx="838201" cy="7544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pic>
          <p:nvPicPr>
            <p:cNvPr id="193" name="スクリーンショット 2014-08-30 11.58.50.png"/>
            <p:cNvPicPr/>
            <p:nvPr/>
          </p:nvPicPr>
          <p:blipFill>
            <a:blip r:embed="rId2">
              <a:extLst/>
            </a:blip>
            <a:srcRect l="10747" t="4581" r="10747" b="2013"/>
            <a:stretch>
              <a:fillRect/>
            </a:stretch>
          </p:blipFill>
          <p:spPr>
            <a:xfrm>
              <a:off x="4149356" y="211398"/>
              <a:ext cx="593463" cy="2136411"/>
            </a:xfrm>
            <a:prstGeom prst="rect">
              <a:avLst/>
            </a:prstGeom>
            <a:ln w="38100" cap="flat">
              <a:solidFill>
                <a:srgbClr val="919191"/>
              </a:solidFill>
              <a:prstDash val="solid"/>
              <a:round/>
            </a:ln>
            <a:effectLst/>
          </p:spPr>
        </p:pic>
      </p:grpSp>
      <p:pic>
        <p:nvPicPr>
          <p:cNvPr id="195" name="スクリーンショット 2014-08-30 11.58.50.png"/>
          <p:cNvPicPr/>
          <p:nvPr/>
        </p:nvPicPr>
        <p:blipFill>
          <a:blip r:embed="rId2">
            <a:extLst/>
          </a:blip>
          <a:srcRect l="12280" t="18323" r="7431" b="54375"/>
          <a:stretch>
            <a:fillRect/>
          </a:stretch>
        </p:blipFill>
        <p:spPr>
          <a:xfrm>
            <a:off x="7198140" y="2887775"/>
            <a:ext cx="377391" cy="388282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プログラムの実行</a:t>
            </a:r>
          </a:p>
        </p:txBody>
      </p:sp>
      <p:sp>
        <p:nvSpPr>
          <p:cNvPr id="198" name="Shape 198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pic>
        <p:nvPicPr>
          <p:cNvPr id="199" name="pasted-image.tif"/>
          <p:cNvPicPr/>
          <p:nvPr/>
        </p:nvPicPr>
        <p:blipFill>
          <a:blip r:embed="rId2">
            <a:extLst/>
          </a:blip>
          <a:srcRect l="31859" t="8459" r="29002" b="0"/>
          <a:stretch>
            <a:fillRect/>
          </a:stretch>
        </p:blipFill>
        <p:spPr>
          <a:xfrm>
            <a:off x="3230959" y="1632972"/>
            <a:ext cx="2783483" cy="4153628"/>
          </a:xfrm>
          <a:prstGeom prst="rect">
            <a:avLst/>
          </a:prstGeom>
          <a:ln w="12700">
            <a:round/>
          </a:ln>
        </p:spPr>
      </p:pic>
      <p:sp>
        <p:nvSpPr>
          <p:cNvPr id="200" name="Shape 200"/>
          <p:cNvSpPr/>
          <p:nvPr/>
        </p:nvSpPr>
        <p:spPr>
          <a:xfrm>
            <a:off x="6392191" y="1940340"/>
            <a:ext cx="117094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電池の残量</a:t>
            </a:r>
          </a:p>
        </p:txBody>
      </p:sp>
      <p:sp>
        <p:nvSpPr>
          <p:cNvPr id="201" name="Shape 201"/>
          <p:cNvSpPr/>
          <p:nvPr/>
        </p:nvSpPr>
        <p:spPr>
          <a:xfrm flipV="1">
            <a:off x="5307446" y="2092740"/>
            <a:ext cx="1001962" cy="1"/>
          </a:xfrm>
          <a:prstGeom prst="line">
            <a:avLst/>
          </a:pr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202" name="Shape 202"/>
          <p:cNvSpPr/>
          <p:nvPr/>
        </p:nvSpPr>
        <p:spPr>
          <a:xfrm>
            <a:off x="5096170" y="1373333"/>
            <a:ext cx="909640" cy="644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FF26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203" name="Shape 203"/>
          <p:cNvSpPr/>
          <p:nvPr/>
        </p:nvSpPr>
        <p:spPr>
          <a:xfrm>
            <a:off x="6049291" y="1184275"/>
            <a:ext cx="1805738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USBコネクション</a:t>
            </a:r>
          </a:p>
        </p:txBody>
      </p:sp>
      <p:sp>
        <p:nvSpPr>
          <p:cNvPr id="204" name="Shape 204"/>
          <p:cNvSpPr/>
          <p:nvPr/>
        </p:nvSpPr>
        <p:spPr>
          <a:xfrm>
            <a:off x="2872853" y="1859573"/>
            <a:ext cx="1109981" cy="241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205" name="Shape 205"/>
          <p:cNvSpPr/>
          <p:nvPr/>
        </p:nvSpPr>
        <p:spPr>
          <a:xfrm>
            <a:off x="1722904" y="1684227"/>
            <a:ext cx="113050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Bluetooth</a:t>
            </a:r>
          </a:p>
        </p:txBody>
      </p:sp>
      <p:sp>
        <p:nvSpPr>
          <p:cNvPr id="206" name="Shape 206"/>
          <p:cNvSpPr/>
          <p:nvPr/>
        </p:nvSpPr>
        <p:spPr>
          <a:xfrm>
            <a:off x="3636917" y="1363094"/>
            <a:ext cx="938554" cy="664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207" name="Shape 207"/>
          <p:cNvSpPr/>
          <p:nvPr/>
        </p:nvSpPr>
        <p:spPr>
          <a:xfrm>
            <a:off x="1947191" y="1184275"/>
            <a:ext cx="1577341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ブリックの名前</a:t>
            </a:r>
          </a:p>
        </p:txBody>
      </p:sp>
      <p:grpSp>
        <p:nvGrpSpPr>
          <p:cNvPr id="210" name="Group 210"/>
          <p:cNvGrpSpPr/>
          <p:nvPr/>
        </p:nvGrpSpPr>
        <p:grpSpPr>
          <a:xfrm>
            <a:off x="3761747" y="3582819"/>
            <a:ext cx="223505" cy="254001"/>
            <a:chOff x="5412" y="-12699"/>
            <a:chExt cx="223503" cy="253999"/>
          </a:xfrm>
        </p:grpSpPr>
        <p:sp>
          <p:nvSpPr>
            <p:cNvPr id="208" name="Shape 208"/>
            <p:cNvSpPr/>
            <p:nvPr/>
          </p:nvSpPr>
          <p:spPr>
            <a:xfrm>
              <a:off x="5412" y="15248"/>
              <a:ext cx="223504" cy="22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9" name="Shape 209"/>
            <p:cNvSpPr/>
            <p:nvPr/>
          </p:nvSpPr>
          <p:spPr>
            <a:xfrm>
              <a:off x="12700" y="-12700"/>
              <a:ext cx="198568" cy="25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400">
                  <a:solidFill>
                    <a:srgbClr val="FFFFFF"/>
                  </a:solidFill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  <a:uFillTx/>
                </a:defRPr>
              </a:pPr>
              <a:r>
                <a:rPr b="1" sz="1400">
                  <a:solidFill>
                    <a:srgbClr val="FFFFFF"/>
                  </a:solidFill>
                  <a:uFill>
                    <a:solidFill/>
                  </a:uFill>
                </a:rPr>
                <a:t>1</a:t>
              </a:r>
            </a:p>
          </p:txBody>
        </p:sp>
      </p:grpSp>
      <p:grpSp>
        <p:nvGrpSpPr>
          <p:cNvPr id="213" name="Group 213"/>
          <p:cNvGrpSpPr/>
          <p:nvPr/>
        </p:nvGrpSpPr>
        <p:grpSpPr>
          <a:xfrm>
            <a:off x="4511047" y="3798719"/>
            <a:ext cx="223505" cy="254001"/>
            <a:chOff x="5412" y="-12699"/>
            <a:chExt cx="223503" cy="253999"/>
          </a:xfrm>
        </p:grpSpPr>
        <p:sp>
          <p:nvSpPr>
            <p:cNvPr id="211" name="Shape 211"/>
            <p:cNvSpPr/>
            <p:nvPr/>
          </p:nvSpPr>
          <p:spPr>
            <a:xfrm>
              <a:off x="5412" y="15248"/>
              <a:ext cx="223504" cy="22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2" name="Shape 212"/>
            <p:cNvSpPr/>
            <p:nvPr/>
          </p:nvSpPr>
          <p:spPr>
            <a:xfrm>
              <a:off x="12700" y="-12700"/>
              <a:ext cx="198568" cy="25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400">
                  <a:solidFill>
                    <a:srgbClr val="FFFFFF"/>
                  </a:solidFill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  <a:uFillTx/>
                </a:defRPr>
              </a:pPr>
              <a:r>
                <a:rPr b="1" sz="1400">
                  <a:solidFill>
                    <a:srgbClr val="FFFFFF"/>
                  </a:solidFill>
                  <a:uFill>
                    <a:solidFill/>
                  </a:uFill>
                </a:rPr>
                <a:t>3</a:t>
              </a:r>
            </a:p>
          </p:txBody>
        </p:sp>
      </p:grpSp>
      <p:grpSp>
        <p:nvGrpSpPr>
          <p:cNvPr id="216" name="Group 216"/>
          <p:cNvGrpSpPr/>
          <p:nvPr/>
        </p:nvGrpSpPr>
        <p:grpSpPr>
          <a:xfrm>
            <a:off x="5044447" y="4179719"/>
            <a:ext cx="223505" cy="254001"/>
            <a:chOff x="5412" y="-12699"/>
            <a:chExt cx="223503" cy="253999"/>
          </a:xfrm>
        </p:grpSpPr>
        <p:sp>
          <p:nvSpPr>
            <p:cNvPr id="214" name="Shape 214"/>
            <p:cNvSpPr/>
            <p:nvPr/>
          </p:nvSpPr>
          <p:spPr>
            <a:xfrm>
              <a:off x="5412" y="15248"/>
              <a:ext cx="223504" cy="22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5" name="Shape 215"/>
            <p:cNvSpPr/>
            <p:nvPr/>
          </p:nvSpPr>
          <p:spPr>
            <a:xfrm>
              <a:off x="12700" y="-12700"/>
              <a:ext cx="198568" cy="25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400">
                  <a:solidFill>
                    <a:srgbClr val="FFFFFF"/>
                  </a:solidFill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  <a:uFillTx/>
                </a:defRPr>
              </a:pPr>
              <a:r>
                <a:rPr b="1" sz="1400">
                  <a:solidFill>
                    <a:srgbClr val="FFFFFF"/>
                  </a:solidFill>
                  <a:uFill>
                    <a:solidFill/>
                  </a:uFill>
                </a:rPr>
                <a:t>3</a:t>
              </a:r>
            </a:p>
          </p:txBody>
        </p:sp>
      </p:grpSp>
      <p:grpSp>
        <p:nvGrpSpPr>
          <p:cNvPr id="219" name="Group 219"/>
          <p:cNvGrpSpPr/>
          <p:nvPr/>
        </p:nvGrpSpPr>
        <p:grpSpPr>
          <a:xfrm>
            <a:off x="4511047" y="4179719"/>
            <a:ext cx="223505" cy="254001"/>
            <a:chOff x="5412" y="-12699"/>
            <a:chExt cx="223503" cy="253999"/>
          </a:xfrm>
        </p:grpSpPr>
        <p:sp>
          <p:nvSpPr>
            <p:cNvPr id="217" name="Shape 217"/>
            <p:cNvSpPr/>
            <p:nvPr/>
          </p:nvSpPr>
          <p:spPr>
            <a:xfrm>
              <a:off x="5412" y="15248"/>
              <a:ext cx="223504" cy="22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8" name="Shape 218"/>
            <p:cNvSpPr/>
            <p:nvPr/>
          </p:nvSpPr>
          <p:spPr>
            <a:xfrm>
              <a:off x="12700" y="-12700"/>
              <a:ext cx="198568" cy="25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400">
                  <a:solidFill>
                    <a:srgbClr val="FFFFFF"/>
                  </a:solidFill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  <a:uFillTx/>
                </a:defRPr>
              </a:pPr>
              <a:r>
                <a:rPr b="1" sz="1400">
                  <a:solidFill>
                    <a:srgbClr val="FFFFFF"/>
                  </a:solidFill>
                  <a:uFill>
                    <a:solidFill/>
                  </a:uFill>
                </a:rPr>
                <a:t>2</a:t>
              </a:r>
            </a:p>
          </p:txBody>
        </p:sp>
      </p:grpSp>
      <p:grpSp>
        <p:nvGrpSpPr>
          <p:cNvPr id="222" name="Group 222"/>
          <p:cNvGrpSpPr/>
          <p:nvPr/>
        </p:nvGrpSpPr>
        <p:grpSpPr>
          <a:xfrm>
            <a:off x="4024922" y="4179719"/>
            <a:ext cx="223504" cy="254001"/>
            <a:chOff x="5412" y="-12699"/>
            <a:chExt cx="223503" cy="253999"/>
          </a:xfrm>
        </p:grpSpPr>
        <p:sp>
          <p:nvSpPr>
            <p:cNvPr id="220" name="Shape 220"/>
            <p:cNvSpPr/>
            <p:nvPr/>
          </p:nvSpPr>
          <p:spPr>
            <a:xfrm>
              <a:off x="5412" y="15248"/>
              <a:ext cx="223504" cy="22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1" name="Shape 221"/>
            <p:cNvSpPr/>
            <p:nvPr/>
          </p:nvSpPr>
          <p:spPr>
            <a:xfrm>
              <a:off x="12700" y="-12700"/>
              <a:ext cx="198568" cy="25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400">
                  <a:solidFill>
                    <a:srgbClr val="FFFFFF"/>
                  </a:solidFill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  <a:uFillTx/>
                </a:defRPr>
              </a:pPr>
              <a:r>
                <a:rPr b="1" sz="1400">
                  <a:solidFill>
                    <a:srgbClr val="FFFFFF"/>
                  </a:solidFill>
                  <a:uFill>
                    <a:solidFill/>
                  </a:uFill>
                </a:rPr>
                <a:t>3</a:t>
              </a:r>
            </a:p>
          </p:txBody>
        </p:sp>
      </p:grpSp>
      <p:grpSp>
        <p:nvGrpSpPr>
          <p:cNvPr id="225" name="Group 225"/>
          <p:cNvGrpSpPr/>
          <p:nvPr/>
        </p:nvGrpSpPr>
        <p:grpSpPr>
          <a:xfrm>
            <a:off x="4511047" y="4560719"/>
            <a:ext cx="223505" cy="254001"/>
            <a:chOff x="5412" y="-12699"/>
            <a:chExt cx="223503" cy="253999"/>
          </a:xfrm>
        </p:grpSpPr>
        <p:sp>
          <p:nvSpPr>
            <p:cNvPr id="223" name="Shape 223"/>
            <p:cNvSpPr/>
            <p:nvPr/>
          </p:nvSpPr>
          <p:spPr>
            <a:xfrm>
              <a:off x="5412" y="15248"/>
              <a:ext cx="223504" cy="22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4" name="Shape 224"/>
            <p:cNvSpPr/>
            <p:nvPr/>
          </p:nvSpPr>
          <p:spPr>
            <a:xfrm>
              <a:off x="12700" y="-12700"/>
              <a:ext cx="198568" cy="25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400">
                  <a:solidFill>
                    <a:srgbClr val="FFFFFF"/>
                  </a:solidFill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  <a:uFillTx/>
                </a:defRPr>
              </a:pPr>
              <a:r>
                <a:rPr b="1" sz="1400">
                  <a:solidFill>
                    <a:srgbClr val="FFFFFF"/>
                  </a:solidFill>
                  <a:uFill>
                    <a:solidFill/>
                  </a:uFill>
                </a:rPr>
                <a:t>3</a:t>
              </a:r>
            </a:p>
          </p:txBody>
        </p:sp>
      </p:grpSp>
      <p:sp>
        <p:nvSpPr>
          <p:cNvPr id="226" name="Shape 226"/>
          <p:cNvSpPr/>
          <p:nvPr/>
        </p:nvSpPr>
        <p:spPr>
          <a:xfrm>
            <a:off x="1620278" y="3414723"/>
            <a:ext cx="1467206" cy="635001"/>
          </a:xfrm>
          <a:prstGeom prst="rect">
            <a:avLst/>
          </a:prstGeom>
          <a:solidFill>
            <a:srgbClr val="FFFFFF"/>
          </a:solidFill>
          <a:ln w="25400">
            <a:solidFill>
              <a:srgbClr val="FF2600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ctr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バックボタン</a:t>
            </a:r>
            <a:endParaRPr sz="1600">
              <a:uFill>
                <a:solidFill/>
              </a:u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  <a:p>
            <a:pPr lvl="0" algn="ctr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(キャンセル)</a:t>
            </a:r>
          </a:p>
        </p:txBody>
      </p:sp>
      <p:sp>
        <p:nvSpPr>
          <p:cNvPr id="227" name="Shape 227"/>
          <p:cNvSpPr/>
          <p:nvPr/>
        </p:nvSpPr>
        <p:spPr>
          <a:xfrm>
            <a:off x="4885510" y="4624519"/>
            <a:ext cx="1270001" cy="292398"/>
          </a:xfrm>
          <a:prstGeom prst="line">
            <a:avLst/>
          </a:prstGeom>
          <a:ln w="25400">
            <a:solidFill>
              <a:srgbClr val="FF2600"/>
            </a:solidFill>
            <a:round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228" name="Shape 228"/>
          <p:cNvSpPr/>
          <p:nvPr/>
        </p:nvSpPr>
        <p:spPr>
          <a:xfrm>
            <a:off x="6150790" y="4611519"/>
            <a:ext cx="1670406" cy="635001"/>
          </a:xfrm>
          <a:prstGeom prst="rect">
            <a:avLst/>
          </a:prstGeom>
          <a:solidFill>
            <a:srgbClr val="FFFFFF"/>
          </a:solidFill>
          <a:ln w="25400">
            <a:solidFill>
              <a:srgbClr val="FF2600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ctr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センターボタン</a:t>
            </a:r>
            <a:endParaRPr sz="1600">
              <a:uFill>
                <a:solidFill/>
              </a:u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  <a:p>
            <a:pPr lvl="0" algn="ctr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(決定)</a:t>
            </a:r>
          </a:p>
        </p:txBody>
      </p:sp>
      <p:pic>
        <p:nvPicPr>
          <p:cNvPr id="22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8850" y="4394812"/>
            <a:ext cx="241300" cy="304801"/>
          </a:xfrm>
          <a:prstGeom prst="rect">
            <a:avLst/>
          </a:prstGeom>
          <a:ln w="12700">
            <a:round/>
          </a:ln>
        </p:spPr>
      </p:pic>
      <p:grpSp>
        <p:nvGrpSpPr>
          <p:cNvPr id="232" name="Group 232"/>
          <p:cNvGrpSpPr/>
          <p:nvPr/>
        </p:nvGrpSpPr>
        <p:grpSpPr>
          <a:xfrm>
            <a:off x="6263647" y="3582819"/>
            <a:ext cx="223505" cy="254001"/>
            <a:chOff x="5412" y="-12699"/>
            <a:chExt cx="223503" cy="253999"/>
          </a:xfrm>
        </p:grpSpPr>
        <p:sp>
          <p:nvSpPr>
            <p:cNvPr id="230" name="Shape 230"/>
            <p:cNvSpPr/>
            <p:nvPr/>
          </p:nvSpPr>
          <p:spPr>
            <a:xfrm>
              <a:off x="5412" y="15248"/>
              <a:ext cx="223504" cy="22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1" name="Shape 231"/>
            <p:cNvSpPr/>
            <p:nvPr/>
          </p:nvSpPr>
          <p:spPr>
            <a:xfrm>
              <a:off x="12700" y="-12700"/>
              <a:ext cx="198568" cy="25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400">
                  <a:solidFill>
                    <a:srgbClr val="FFFFFF"/>
                  </a:solidFill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  <a:uFillTx/>
                </a:defRPr>
              </a:pPr>
              <a:r>
                <a:rPr b="1" sz="1400">
                  <a:solidFill>
                    <a:srgbClr val="FFFFFF"/>
                  </a:solidFill>
                  <a:uFill>
                    <a:solidFill/>
                  </a:uFill>
                </a:rPr>
                <a:t>3</a:t>
              </a:r>
            </a:p>
          </p:txBody>
        </p:sp>
      </p:grpSp>
      <p:sp>
        <p:nvSpPr>
          <p:cNvPr id="233" name="Shape 233"/>
          <p:cNvSpPr/>
          <p:nvPr/>
        </p:nvSpPr>
        <p:spPr>
          <a:xfrm>
            <a:off x="6544490" y="3556612"/>
            <a:ext cx="1891691" cy="330201"/>
          </a:xfrm>
          <a:prstGeom prst="rect">
            <a:avLst/>
          </a:prstGeom>
          <a:solidFill>
            <a:srgbClr val="FFFFFF"/>
          </a:solidFill>
          <a:ln w="25400">
            <a:solidFill>
              <a:srgbClr val="FF2600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上/下/左/右ボタン</a:t>
            </a:r>
          </a:p>
        </p:txBody>
      </p:sp>
      <p:sp>
        <p:nvSpPr>
          <p:cNvPr id="234" name="Shape 234"/>
          <p:cNvSpPr/>
          <p:nvPr/>
        </p:nvSpPr>
        <p:spPr>
          <a:xfrm>
            <a:off x="2183041" y="5907755"/>
            <a:ext cx="4777918" cy="673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ctr">
              <a:defRPr>
                <a:uFillTx/>
              </a:defRPr>
            </a:pPr>
            <a:r>
              <a:rPr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プログラムを選択してセンターボタンで実行</a:t>
            </a:r>
            <a:endParaRPr>
              <a:uFill>
                <a:solidFill/>
              </a:u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  <a:p>
            <a:pPr lvl="0" algn="ctr">
              <a:defRPr>
                <a:uFillTx/>
              </a:defRPr>
            </a:pPr>
            <a:r>
              <a:rPr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（プログラム終了はバックボタン）</a:t>
            </a:r>
          </a:p>
        </p:txBody>
      </p:sp>
      <p:sp>
        <p:nvSpPr>
          <p:cNvPr id="235" name="Shape 235"/>
          <p:cNvSpPr/>
          <p:nvPr/>
        </p:nvSpPr>
        <p:spPr>
          <a:xfrm>
            <a:off x="3106929" y="3732223"/>
            <a:ext cx="642700" cy="1"/>
          </a:xfrm>
          <a:prstGeom prst="line">
            <a:avLst/>
          </a:prstGeom>
          <a:ln w="25400">
            <a:solidFill>
              <a:srgbClr val="FF2600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 プログラムの実行</a:t>
            </a:r>
          </a:p>
        </p:txBody>
      </p:sp>
      <p:sp>
        <p:nvSpPr>
          <p:cNvPr id="238" name="Shape 238"/>
          <p:cNvSpPr/>
          <p:nvPr>
            <p:ph type="body" idx="1"/>
          </p:nvPr>
        </p:nvSpPr>
        <p:spPr>
          <a:xfrm>
            <a:off x="317500" y="1184275"/>
            <a:ext cx="8378468" cy="5003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実行前にすべきこと</a:t>
            </a:r>
            <a:endParaRPr sz="22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ケーブルを外して、安全確認</a:t>
            </a:r>
            <a:endParaRPr sz="20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プログラムのアルゴリズムを頭の中で実行</a:t>
            </a:r>
            <a:endParaRPr sz="20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endParaRPr sz="2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実行時の注意</a:t>
            </a:r>
            <a:endParaRPr sz="22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ロボットの動作をよく観察し、思った通りに動いているかを確認</a:t>
            </a:r>
            <a:endParaRPr sz="20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ロボットが思い通りに動かないときは、ロボットがどこまで設計図通りに動いたかを調べ、プログラムを修正（デバッグ）する</a:t>
            </a:r>
          </a:p>
        </p:txBody>
      </p:sp>
      <p:sp>
        <p:nvSpPr>
          <p:cNvPr id="239" name="Shape 239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pic>
        <p:nvPicPr>
          <p:cNvPr id="24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0450" y="1184275"/>
            <a:ext cx="1795480" cy="1873545"/>
          </a:xfrm>
          <a:prstGeom prst="rect">
            <a:avLst/>
          </a:prstGeom>
          <a:ln w="12700">
            <a:round/>
          </a:ln>
        </p:spPr>
      </p:pic>
      <p:pic>
        <p:nvPicPr>
          <p:cNvPr id="24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0745" y="5164962"/>
            <a:ext cx="2458771" cy="1630273"/>
          </a:xfrm>
          <a:prstGeom prst="rect">
            <a:avLst/>
          </a:prstGeom>
          <a:ln w="12700">
            <a:round/>
          </a:ln>
        </p:spPr>
      </p:pic>
      <p:pic>
        <p:nvPicPr>
          <p:cNvPr id="242" name="スクリーンショット 2014-08-30 15.59.0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25892" y="1580128"/>
            <a:ext cx="843757" cy="492192"/>
          </a:xfrm>
          <a:prstGeom prst="rect">
            <a:avLst/>
          </a:prstGeom>
          <a:ln w="12700">
            <a:round/>
          </a:ln>
        </p:spPr>
      </p:pic>
      <p:pic>
        <p:nvPicPr>
          <p:cNvPr id="243" name="スクリーンショット 2014-08-30 15.59.07.png"/>
          <p:cNvPicPr/>
          <p:nvPr/>
        </p:nvPicPr>
        <p:blipFill>
          <a:blip r:embed="rId4">
            <a:extLst/>
          </a:blip>
          <a:srcRect l="4252" t="0" r="4252" b="0"/>
          <a:stretch>
            <a:fillRect/>
          </a:stretch>
        </p:blipFill>
        <p:spPr>
          <a:xfrm>
            <a:off x="6283602" y="5242807"/>
            <a:ext cx="1215806" cy="775155"/>
          </a:xfrm>
          <a:prstGeom prst="rect">
            <a:avLst/>
          </a:prstGeom>
          <a:ln w="12700">
            <a:round/>
          </a:ln>
        </p:spPr>
      </p:pic>
      <p:sp>
        <p:nvSpPr>
          <p:cNvPr id="244" name="Shape 244"/>
          <p:cNvSpPr/>
          <p:nvPr/>
        </p:nvSpPr>
        <p:spPr>
          <a:xfrm>
            <a:off x="7078844" y="1875229"/>
            <a:ext cx="534632" cy="166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230"/>
                </a:moveTo>
                <a:lnTo>
                  <a:pt x="9814" y="2160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EC5D57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スクリーンショット 2014-08-29 18.02.51.png"/>
          <p:cNvPicPr/>
          <p:nvPr/>
        </p:nvPicPr>
        <p:blipFill>
          <a:blip r:embed="rId2">
            <a:extLst/>
          </a:blip>
          <a:srcRect l="0" t="35215" r="78673" b="22834"/>
          <a:stretch>
            <a:fillRect/>
          </a:stretch>
        </p:blipFill>
        <p:spPr>
          <a:xfrm>
            <a:off x="1341393" y="4141994"/>
            <a:ext cx="1153816" cy="1369220"/>
          </a:xfrm>
          <a:prstGeom prst="rect">
            <a:avLst/>
          </a:prstGeom>
          <a:ln w="12700">
            <a:round/>
          </a:ln>
        </p:spPr>
      </p:pic>
      <p:grpSp>
        <p:nvGrpSpPr>
          <p:cNvPr id="266" name="Group 266"/>
          <p:cNvGrpSpPr/>
          <p:nvPr/>
        </p:nvGrpSpPr>
        <p:grpSpPr>
          <a:xfrm>
            <a:off x="1401841" y="3065929"/>
            <a:ext cx="7195567" cy="3223498"/>
            <a:chOff x="0" y="0"/>
            <a:chExt cx="7195565" cy="3223497"/>
          </a:xfrm>
        </p:grpSpPr>
        <p:pic>
          <p:nvPicPr>
            <p:cNvPr id="247" name="スクリーンショット 2014-08-30 10.36.14.png"/>
            <p:cNvPicPr/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6477000" cy="30988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grpSp>
          <p:nvGrpSpPr>
            <p:cNvPr id="250" name="Group 250"/>
            <p:cNvGrpSpPr/>
            <p:nvPr/>
          </p:nvGrpSpPr>
          <p:grpSpPr>
            <a:xfrm>
              <a:off x="1432094" y="83986"/>
              <a:ext cx="325190" cy="360823"/>
              <a:chOff x="0" y="0"/>
              <a:chExt cx="325188" cy="360821"/>
            </a:xfrm>
          </p:grpSpPr>
          <p:sp>
            <p:nvSpPr>
              <p:cNvPr id="248" name="Shape 248"/>
              <p:cNvSpPr/>
              <p:nvPr/>
            </p:nvSpPr>
            <p:spPr>
              <a:xfrm>
                <a:off x="7688" y="21660"/>
                <a:ext cx="317501" cy="317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26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76200" dir="2700000">
                  <a:srgbClr val="FFFFFF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0" y="0"/>
                <a:ext cx="282077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 lvl="0">
                  <a:defRPr b="0">
                    <a:solidFill>
                      <a:srgbClr val="000000"/>
                    </a:solidFill>
                    <a:uFillTx/>
                  </a:defRPr>
                </a:pPr>
                <a:r>
                  <a:rPr b="1">
                    <a:solidFill>
                      <a:srgbClr val="FFFFFF"/>
                    </a:solidFill>
                    <a:uFill>
                      <a:solidFill/>
                    </a:uFill>
                  </a:rPr>
                  <a:t>1</a:t>
                </a:r>
              </a:p>
            </p:txBody>
          </p:sp>
        </p:grpSp>
        <p:grpSp>
          <p:nvGrpSpPr>
            <p:cNvPr id="253" name="Group 253"/>
            <p:cNvGrpSpPr/>
            <p:nvPr/>
          </p:nvGrpSpPr>
          <p:grpSpPr>
            <a:xfrm>
              <a:off x="2324056" y="795186"/>
              <a:ext cx="325189" cy="360823"/>
              <a:chOff x="0" y="0"/>
              <a:chExt cx="325188" cy="360821"/>
            </a:xfrm>
          </p:grpSpPr>
          <p:sp>
            <p:nvSpPr>
              <p:cNvPr id="251" name="Shape 251"/>
              <p:cNvSpPr/>
              <p:nvPr/>
            </p:nvSpPr>
            <p:spPr>
              <a:xfrm>
                <a:off x="7688" y="21660"/>
                <a:ext cx="317501" cy="317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26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76200" dir="2700000">
                  <a:srgbClr val="FFFFFF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252" name="Shape 252"/>
              <p:cNvSpPr/>
              <p:nvPr/>
            </p:nvSpPr>
            <p:spPr>
              <a:xfrm>
                <a:off x="0" y="0"/>
                <a:ext cx="282077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 lvl="0">
                  <a:defRPr b="0">
                    <a:solidFill>
                      <a:srgbClr val="000000"/>
                    </a:solidFill>
                    <a:uFillTx/>
                  </a:defRPr>
                </a:pPr>
                <a:r>
                  <a:rPr b="1">
                    <a:solidFill>
                      <a:srgbClr val="FFFFFF"/>
                    </a:solidFill>
                    <a:uFill>
                      <a:solidFill/>
                    </a:uFill>
                  </a:rPr>
                  <a:t>2</a:t>
                </a:r>
              </a:p>
            </p:txBody>
          </p:sp>
        </p:grpSp>
        <p:sp>
          <p:nvSpPr>
            <p:cNvPr id="254" name="Shape 254"/>
            <p:cNvSpPr/>
            <p:nvPr/>
          </p:nvSpPr>
          <p:spPr>
            <a:xfrm>
              <a:off x="1756508" y="99297"/>
              <a:ext cx="811023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ループ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2610370" y="810497"/>
              <a:ext cx="38354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音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3021850" y="2918697"/>
              <a:ext cx="184962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600">
                  <a:uFill>
                    <a:solidFill/>
                  </a:uFill>
                </a:rPr>
                <a:t>音量：0〜100(大)</a:t>
              </a:r>
            </a:p>
          </p:txBody>
        </p:sp>
        <p:sp>
          <p:nvSpPr>
            <p:cNvPr id="257" name="Shape 257"/>
            <p:cNvSpPr/>
            <p:nvPr/>
          </p:nvSpPr>
          <p:spPr>
            <a:xfrm>
              <a:off x="6051041" y="2233622"/>
              <a:ext cx="1144525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600">
                  <a:uFill>
                    <a:solidFill/>
                  </a:uFill>
                </a:rPr>
                <a:t>無限ループ</a:t>
              </a:r>
            </a:p>
          </p:txBody>
        </p:sp>
        <p:sp>
          <p:nvSpPr>
            <p:cNvPr id="258" name="Shape 258"/>
            <p:cNvSpPr/>
            <p:nvPr/>
          </p:nvSpPr>
          <p:spPr>
            <a:xfrm>
              <a:off x="2781667" y="2202282"/>
              <a:ext cx="290089" cy="874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5797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259" name="Shape 259"/>
            <p:cNvSpPr/>
            <p:nvPr/>
          </p:nvSpPr>
          <p:spPr>
            <a:xfrm>
              <a:off x="5516208" y="2143697"/>
              <a:ext cx="525353" cy="24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5797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grpSp>
          <p:nvGrpSpPr>
            <p:cNvPr id="262" name="Group 262"/>
            <p:cNvGrpSpPr/>
            <p:nvPr/>
          </p:nvGrpSpPr>
          <p:grpSpPr>
            <a:xfrm>
              <a:off x="3830276" y="795187"/>
              <a:ext cx="325189" cy="360822"/>
              <a:chOff x="0" y="0"/>
              <a:chExt cx="325188" cy="360821"/>
            </a:xfrm>
          </p:grpSpPr>
          <p:sp>
            <p:nvSpPr>
              <p:cNvPr id="260" name="Shape 260"/>
              <p:cNvSpPr/>
              <p:nvPr/>
            </p:nvSpPr>
            <p:spPr>
              <a:xfrm>
                <a:off x="7688" y="21660"/>
                <a:ext cx="317501" cy="317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26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76200" dir="2700000">
                  <a:srgbClr val="FFFFFF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261" name="Shape 261"/>
              <p:cNvSpPr/>
              <p:nvPr/>
            </p:nvSpPr>
            <p:spPr>
              <a:xfrm>
                <a:off x="0" y="0"/>
                <a:ext cx="282077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 lvl="0">
                  <a:defRPr b="0">
                    <a:solidFill>
                      <a:srgbClr val="000000"/>
                    </a:solidFill>
                    <a:uFillTx/>
                  </a:defRPr>
                </a:pPr>
                <a:r>
                  <a:rPr b="1">
                    <a:solidFill>
                      <a:srgbClr val="FFFFFF"/>
                    </a:solidFill>
                    <a:uFill>
                      <a:solidFill/>
                    </a:uFill>
                  </a:rPr>
                  <a:t>3</a:t>
                </a:r>
              </a:p>
            </p:txBody>
          </p:sp>
        </p:grpSp>
        <p:sp>
          <p:nvSpPr>
            <p:cNvPr id="263" name="Shape 263"/>
            <p:cNvSpPr/>
            <p:nvPr/>
          </p:nvSpPr>
          <p:spPr>
            <a:xfrm>
              <a:off x="4116590" y="810497"/>
              <a:ext cx="61214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待機</a:t>
              </a:r>
            </a:p>
          </p:txBody>
        </p:sp>
        <p:sp>
          <p:nvSpPr>
            <p:cNvPr id="264" name="Shape 264"/>
            <p:cNvSpPr/>
            <p:nvPr/>
          </p:nvSpPr>
          <p:spPr>
            <a:xfrm>
              <a:off x="5000337" y="2918697"/>
              <a:ext cx="1101244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600">
                  <a:uFill>
                    <a:solidFill/>
                  </a:uFill>
                </a:rPr>
                <a:t>時間：3秒</a:t>
              </a:r>
            </a:p>
          </p:txBody>
        </p:sp>
        <p:sp>
          <p:nvSpPr>
            <p:cNvPr id="265" name="Shape 265"/>
            <p:cNvSpPr/>
            <p:nvPr/>
          </p:nvSpPr>
          <p:spPr>
            <a:xfrm>
              <a:off x="4531054" y="2202282"/>
              <a:ext cx="519190" cy="874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5797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</p:grpSp>
      <p:sp>
        <p:nvSpPr>
          <p:cNvPr id="267" name="Shape 267"/>
          <p:cNvSpPr/>
          <p:nvPr>
            <p:ph type="body" idx="1"/>
          </p:nvPr>
        </p:nvSpPr>
        <p:spPr>
          <a:xfrm>
            <a:off x="317500" y="1184275"/>
            <a:ext cx="8509000" cy="140322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指定したサウンドファイルを無限ループで再生</a:t>
            </a:r>
          </a:p>
        </p:txBody>
      </p:sp>
      <p:sp>
        <p:nvSpPr>
          <p:cNvPr id="268" name="Shape 2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音を鳴らすプログラム</a:t>
            </a:r>
          </a:p>
        </p:txBody>
      </p:sp>
      <p:grpSp>
        <p:nvGrpSpPr>
          <p:cNvPr id="274" name="Group 274"/>
          <p:cNvGrpSpPr/>
          <p:nvPr/>
        </p:nvGrpSpPr>
        <p:grpSpPr>
          <a:xfrm>
            <a:off x="2937720" y="1912698"/>
            <a:ext cx="5234357" cy="2345298"/>
            <a:chOff x="0" y="195"/>
            <a:chExt cx="5234356" cy="2345297"/>
          </a:xfrm>
        </p:grpSpPr>
        <p:sp>
          <p:nvSpPr>
            <p:cNvPr id="269" name="Shape 269"/>
            <p:cNvSpPr/>
            <p:nvPr/>
          </p:nvSpPr>
          <p:spPr>
            <a:xfrm>
              <a:off x="0" y="87685"/>
              <a:ext cx="2379980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pPr lvl="0">
                <a:defRPr sz="1800">
                  <a:uFillTx/>
                </a:defRPr>
              </a:pPr>
              <a:r>
                <a:rPr sz="1600">
                  <a:uFill>
                    <a:solidFill/>
                  </a:uFill>
                </a:rPr>
                <a:t>サウンドファイルを指定</a:t>
              </a:r>
            </a:p>
          </p:txBody>
        </p:sp>
        <p:pic>
          <p:nvPicPr>
            <p:cNvPr id="270" name="Hand pointer alt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 rot="13500000">
              <a:off x="1871121" y="2003855"/>
              <a:ext cx="239287" cy="30113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grpSp>
          <p:nvGrpSpPr>
            <p:cNvPr id="273" name="Group 273"/>
            <p:cNvGrpSpPr/>
            <p:nvPr/>
          </p:nvGrpSpPr>
          <p:grpSpPr>
            <a:xfrm>
              <a:off x="2102615" y="195"/>
              <a:ext cx="3131742" cy="2029620"/>
              <a:chOff x="-360759" y="195"/>
              <a:chExt cx="3131740" cy="2029618"/>
            </a:xfrm>
          </p:grpSpPr>
          <p:sp>
            <p:nvSpPr>
              <p:cNvPr id="271" name="Shape 271"/>
              <p:cNvSpPr/>
              <p:nvPr/>
            </p:nvSpPr>
            <p:spPr>
              <a:xfrm flipH="1" rot="10800000">
                <a:off x="-360760" y="195"/>
                <a:ext cx="3131742" cy="2029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488" y="4878"/>
                    </a:lnTo>
                    <a:lnTo>
                      <a:pt x="2488" y="20189"/>
                    </a:lnTo>
                    <a:cubicBezTo>
                      <a:pt x="2488" y="20968"/>
                      <a:pt x="2898" y="21600"/>
                      <a:pt x="3402" y="21600"/>
                    </a:cubicBezTo>
                    <a:lnTo>
                      <a:pt x="20686" y="21600"/>
                    </a:lnTo>
                    <a:cubicBezTo>
                      <a:pt x="21191" y="21600"/>
                      <a:pt x="21600" y="20968"/>
                      <a:pt x="21600" y="20189"/>
                    </a:cubicBezTo>
                    <a:lnTo>
                      <a:pt x="21600" y="4046"/>
                    </a:lnTo>
                    <a:cubicBezTo>
                      <a:pt x="21600" y="3267"/>
                      <a:pt x="21191" y="2636"/>
                      <a:pt x="20686" y="2636"/>
                    </a:cubicBezTo>
                    <a:lnTo>
                      <a:pt x="3933" y="26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D6D6D6"/>
                </a:solidFill>
                <a:prstDash val="solid"/>
                <a:miter lim="400000"/>
              </a:ln>
              <a:effectLst>
                <a:outerShdw sx="100000" sy="100000" kx="0" ky="0" algn="b" rotWithShape="0" blurRad="127000" dist="76200" dir="2700000">
                  <a:srgbClr val="FFFFFF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pic>
            <p:nvPicPr>
              <p:cNvPr id="272" name="スクリーンショット 2014-08-29 20.51.31.png"/>
              <p:cNvPicPr/>
              <p:nvPr/>
            </p:nvPicPr>
            <p:blipFill>
              <a:blip r:embed="rId5">
                <a:extLst/>
              </a:blip>
              <a:srcRect l="4819" t="5908" r="4819" b="5908"/>
              <a:stretch>
                <a:fillRect/>
              </a:stretch>
            </p:blipFill>
            <p:spPr>
              <a:xfrm>
                <a:off x="229221" y="165146"/>
                <a:ext cx="2319554" cy="1467739"/>
              </a:xfrm>
              <a:prstGeom prst="rect">
                <a:avLst/>
              </a:prstGeom>
              <a:ln w="38100" cap="flat">
                <a:solidFill>
                  <a:srgbClr val="C0C0C0"/>
                </a:solidFill>
                <a:prstDash val="solid"/>
                <a:miter lim="400000"/>
              </a:ln>
              <a:effectLst/>
            </p:spPr>
          </p:pic>
        </p:grpSp>
      </p:grpSp>
      <p:sp>
        <p:nvSpPr>
          <p:cNvPr id="275" name="Shape 275"/>
          <p:cNvSpPr/>
          <p:nvPr/>
        </p:nvSpPr>
        <p:spPr>
          <a:xfrm>
            <a:off x="263525" y="1712962"/>
            <a:ext cx="8616950" cy="4707930"/>
          </a:xfrm>
          <a:prstGeom prst="roundRect">
            <a:avLst>
              <a:gd name="adj" fmla="val 10362"/>
            </a:avLst>
          </a:prstGeom>
          <a:ln w="12700">
            <a:solidFill>
              <a:srgbClr val="919191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76" name="Shape 276"/>
          <p:cNvSpPr/>
          <p:nvPr>
            <p:ph type="sldNum" sz="quarter" idx="2"/>
          </p:nvPr>
        </p:nvSpPr>
        <p:spPr>
          <a:xfrm>
            <a:off x="8575786" y="6464300"/>
            <a:ext cx="377404" cy="25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>
            <a:lvl1pPr algn="r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</a:fld>
          </a:p>
        </p:txBody>
      </p:sp>
      <p:sp>
        <p:nvSpPr>
          <p:cNvPr id="277" name="Shape 277"/>
          <p:cNvSpPr/>
          <p:nvPr/>
        </p:nvSpPr>
        <p:spPr>
          <a:xfrm>
            <a:off x="287207" y="4699603"/>
            <a:ext cx="159542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スタートブロック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2"/>
      <p:bldP build="whole" bldLvl="1" animBg="1" rev="0" advAuto="0" spid="26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ロボットにおける要素技術</a:t>
            </a:r>
          </a:p>
        </p:txBody>
      </p:sp>
      <p:sp>
        <p:nvSpPr>
          <p:cNvPr id="280" name="Shape 280"/>
          <p:cNvSpPr/>
          <p:nvPr>
            <p:ph type="sldNum" sz="quarter" idx="2"/>
          </p:nvPr>
        </p:nvSpPr>
        <p:spPr>
          <a:xfrm>
            <a:off x="8575786" y="6464300"/>
            <a:ext cx="377404" cy="25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>
            <a:lvl1pPr algn="r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</a:fld>
          </a:p>
        </p:txBody>
      </p:sp>
      <p:sp>
        <p:nvSpPr>
          <p:cNvPr id="281" name="Shape 281"/>
          <p:cNvSpPr/>
          <p:nvPr/>
        </p:nvSpPr>
        <p:spPr>
          <a:xfrm>
            <a:off x="516410" y="2161604"/>
            <a:ext cx="811118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0" marR="0" algn="ctr" defTabSz="457200">
              <a:lnSpc>
                <a:spcPts val="31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uFillTx/>
              </a:defRPr>
            </a:pPr>
            <a:r>
              <a:rPr sz="2600">
                <a:latin typeface="+mj-lt"/>
                <a:ea typeface="+mj-ea"/>
                <a:cs typeface="+mj-cs"/>
                <a:sym typeface="ヒラギノ角ゴ Pro W6"/>
              </a:rPr>
              <a:t>感じる</a:t>
            </a:r>
            <a:r>
              <a:rPr sz="2600">
                <a:latin typeface="+mn-lt"/>
                <a:ea typeface="+mn-ea"/>
                <a:cs typeface="+mn-cs"/>
                <a:sym typeface="ヒラギノ角ゴ Pro W3"/>
              </a:rPr>
              <a:t>、</a:t>
            </a:r>
            <a:r>
              <a:rPr sz="2600">
                <a:latin typeface="+mj-lt"/>
                <a:ea typeface="+mj-ea"/>
                <a:cs typeface="+mj-cs"/>
                <a:sym typeface="ヒラギノ角ゴ Pro W6"/>
              </a:rPr>
              <a:t>判断する</a:t>
            </a:r>
            <a:r>
              <a:rPr sz="2600">
                <a:latin typeface="+mn-lt"/>
                <a:ea typeface="+mn-ea"/>
                <a:cs typeface="+mn-cs"/>
                <a:sym typeface="ヒラギノ角ゴ Pro W3"/>
              </a:rPr>
              <a:t>、</a:t>
            </a:r>
            <a:r>
              <a:rPr sz="2600">
                <a:latin typeface="+mj-lt"/>
                <a:ea typeface="+mj-ea"/>
                <a:cs typeface="+mj-cs"/>
                <a:sym typeface="ヒラギノ角ゴ Pro W6"/>
              </a:rPr>
              <a:t>動く</a:t>
            </a:r>
            <a:r>
              <a:rPr sz="2600">
                <a:latin typeface="+mn-lt"/>
                <a:ea typeface="+mn-ea"/>
                <a:cs typeface="+mn-cs"/>
                <a:sym typeface="ヒラギノ角ゴ Pro W3"/>
              </a:rPr>
              <a:t>がそなわっている</a:t>
            </a:r>
            <a:r>
              <a:rPr sz="2600">
                <a:latin typeface="+mj-lt"/>
                <a:ea typeface="+mj-ea"/>
                <a:cs typeface="+mj-cs"/>
                <a:sym typeface="ヒラギノ角ゴ Pro W6"/>
              </a:rPr>
              <a:t>人工物</a:t>
            </a:r>
          </a:p>
        </p:txBody>
      </p:sp>
      <p:sp>
        <p:nvSpPr>
          <p:cNvPr id="282" name="Shape 282"/>
          <p:cNvSpPr/>
          <p:nvPr/>
        </p:nvSpPr>
        <p:spPr>
          <a:xfrm>
            <a:off x="3809948" y="2166553"/>
            <a:ext cx="768684" cy="445085"/>
          </a:xfrm>
          <a:prstGeom prst="rect">
            <a:avLst/>
          </a:prstGeom>
          <a:ln w="38100">
            <a:solidFill>
              <a:srgbClr val="FF9300"/>
            </a:solidFill>
            <a:miter lim="400000"/>
          </a:ln>
        </p:spPr>
        <p:txBody>
          <a:bodyPr lIns="38100" tIns="38100" rIns="38100" bIns="38100" anchor="ctr"/>
          <a:lstStyle/>
          <a:p>
            <a:pPr lvl="0" marL="0" marR="0" defTabSz="457200">
              <a:lnSpc>
                <a:spcPts val="14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283" name="Shape 283"/>
          <p:cNvSpPr/>
          <p:nvPr/>
        </p:nvSpPr>
        <p:spPr>
          <a:xfrm>
            <a:off x="1175511" y="3827660"/>
            <a:ext cx="679297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indent="497840">
              <a:defRPr>
                <a:uFillTx/>
              </a:defRPr>
            </a:pPr>
            <a:r>
              <a:rPr sz="2400">
                <a:solidFill>
                  <a:srgbClr val="E10201"/>
                </a:solidFill>
                <a:uFill>
                  <a:solidFill>
                    <a:srgbClr val="FF6A00"/>
                  </a:solidFill>
                </a:uFill>
                <a:latin typeface="+mj-lt"/>
                <a:ea typeface="+mj-ea"/>
                <a:cs typeface="+mj-cs"/>
                <a:sym typeface="ヒラギノ角ゴ Pro W6"/>
              </a:rPr>
              <a:t>■ロボットを前進させるには(モータ制御１)</a:t>
            </a:r>
            <a:endParaRPr sz="2400">
              <a:solidFill>
                <a:srgbClr val="E10201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  <a:p>
            <a:pPr lvl="2" indent="497840">
              <a:defRPr>
                <a:uFillTx/>
              </a:defRPr>
            </a:pPr>
            <a:r>
              <a:rPr sz="2400">
                <a:solidFill>
                  <a:srgbClr val="E10201"/>
                </a:solidFill>
                <a:uFill>
                  <a:solidFill>
                    <a:srgbClr val="FF6A00"/>
                  </a:solidFill>
                </a:uFill>
                <a:latin typeface="+mj-lt"/>
                <a:ea typeface="+mj-ea"/>
                <a:cs typeface="+mj-cs"/>
                <a:sym typeface="ヒラギノ角ゴ Pro W6"/>
              </a:rPr>
              <a:t>■ロボットを回転させるには(モータ制御2)</a:t>
            </a:r>
            <a:endParaRPr sz="2400">
              <a:solidFill>
                <a:srgbClr val="F30001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478631" y="1031875"/>
            <a:ext cx="8178801" cy="5499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2" indent="497840">
              <a:defRPr>
                <a:uFillTx/>
              </a:defRPr>
            </a:pPr>
            <a:endParaRPr sz="2800">
              <a:solidFill>
                <a:srgbClr val="F30001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  <a:p>
            <a:pPr lvl="2" indent="497840">
              <a:defRPr>
                <a:uFillTx/>
              </a:defRPr>
            </a:pPr>
            <a:r>
              <a:rPr sz="2800">
                <a:solidFill>
                  <a:srgbClr val="E10201"/>
                </a:solidFill>
                <a:uFill>
                  <a:solidFill>
                    <a:srgbClr val="FF6A00"/>
                  </a:solidFill>
                </a:uFill>
                <a:latin typeface="+mj-lt"/>
                <a:ea typeface="+mj-ea"/>
                <a:cs typeface="+mj-cs"/>
                <a:sym typeface="ヒラギノ角ゴ Pro W6"/>
              </a:rPr>
              <a:t>■ロボットを前進させるには(モータ制御１)</a:t>
            </a:r>
            <a:endParaRPr sz="2800">
              <a:solidFill>
                <a:srgbClr val="F30001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  <a:p>
            <a:pPr lvl="0">
              <a:defRPr>
                <a:uFillTx/>
              </a:defRPr>
            </a:pPr>
            <a:endParaRPr sz="2400">
              <a:solidFill>
                <a:srgbClr val="FF6A00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モータの接続</a:t>
            </a:r>
          </a:p>
        </p:txBody>
      </p:sp>
      <p:sp>
        <p:nvSpPr>
          <p:cNvPr id="289" name="Shape 28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EV3のどの出力ポートにモータが接続されているか確認</a:t>
            </a:r>
          </a:p>
        </p:txBody>
      </p:sp>
      <p:sp>
        <p:nvSpPr>
          <p:cNvPr id="290" name="Shape 290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pic>
        <p:nvPicPr>
          <p:cNvPr id="29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5497" y="1634953"/>
            <a:ext cx="2533006" cy="4545949"/>
          </a:xfrm>
          <a:prstGeom prst="rect">
            <a:avLst/>
          </a:prstGeom>
          <a:ln w="12700">
            <a:round/>
          </a:ln>
        </p:spPr>
      </p:pic>
      <p:grpSp>
        <p:nvGrpSpPr>
          <p:cNvPr id="294" name="Group 294"/>
          <p:cNvGrpSpPr/>
          <p:nvPr/>
        </p:nvGrpSpPr>
        <p:grpSpPr>
          <a:xfrm>
            <a:off x="1378321" y="3736478"/>
            <a:ext cx="6387358" cy="342900"/>
            <a:chOff x="-88900" y="0"/>
            <a:chExt cx="6387357" cy="342899"/>
          </a:xfrm>
        </p:grpSpPr>
        <p:sp>
          <p:nvSpPr>
            <p:cNvPr id="292" name="Shape 292"/>
            <p:cNvSpPr/>
            <p:nvPr/>
          </p:nvSpPr>
          <p:spPr>
            <a:xfrm>
              <a:off x="-88900" y="-1"/>
              <a:ext cx="1702004" cy="3429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左のモータ：B</a:t>
              </a:r>
            </a:p>
          </p:txBody>
        </p:sp>
        <p:sp>
          <p:nvSpPr>
            <p:cNvPr id="293" name="Shape 293"/>
            <p:cNvSpPr/>
            <p:nvPr/>
          </p:nvSpPr>
          <p:spPr>
            <a:xfrm>
              <a:off x="4586395" y="-1"/>
              <a:ext cx="1712063" cy="3429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右のモータ：C</a:t>
              </a:r>
            </a:p>
          </p:txBody>
        </p:sp>
      </p:grpSp>
      <p:sp>
        <p:nvSpPr>
          <p:cNvPr id="295" name="Shape 295"/>
          <p:cNvSpPr/>
          <p:nvPr/>
        </p:nvSpPr>
        <p:spPr>
          <a:xfrm flipV="1">
            <a:off x="4572846" y="2170251"/>
            <a:ext cx="1" cy="689472"/>
          </a:xfrm>
          <a:prstGeom prst="line">
            <a:avLst/>
          </a:prstGeom>
          <a:ln w="25400">
            <a:solidFill>
              <a:srgbClr val="FF2600"/>
            </a:solidFill>
            <a:prstDash val="sysDot"/>
            <a:miter lim="400000"/>
            <a:tailEnd type="triangle"/>
          </a:ln>
        </p:spPr>
        <p:txBody>
          <a:bodyPr lIns="0" tIns="0" rIns="0" bIns="0"/>
          <a:lstStyle/>
          <a:p>
            <a:pPr lvl="0" marL="0" marR="0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296" name="Shape 296"/>
          <p:cNvSpPr/>
          <p:nvPr/>
        </p:nvSpPr>
        <p:spPr>
          <a:xfrm>
            <a:off x="3921758" y="1832772"/>
            <a:ext cx="130048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buClr>
                <a:srgbClr val="000000"/>
              </a:buClr>
              <a:buFont typeface="Times New Roman"/>
              <a:defRPr sz="1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進行方向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78631" y="1031875"/>
            <a:ext cx="8178801" cy="5499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>
                <a:uFillTx/>
              </a:defRPr>
            </a:pPr>
            <a:endParaRPr sz="2400">
              <a:solidFill>
                <a:srgbClr val="FF6A00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  <a:p>
            <a:pPr lvl="2" indent="497840">
              <a:defRPr>
                <a:uFillTx/>
              </a:defRPr>
            </a:pPr>
            <a:r>
              <a:rPr sz="2800">
                <a:solidFill>
                  <a:srgbClr val="E10201"/>
                </a:solidFill>
                <a:uFill>
                  <a:solidFill>
                    <a:srgbClr val="FF6A00"/>
                  </a:solidFill>
                </a:uFill>
                <a:latin typeface="+mj-lt"/>
                <a:ea typeface="+mj-ea"/>
                <a:cs typeface="+mj-cs"/>
                <a:sym typeface="ヒラギノ角ゴ Pro W6"/>
              </a:rPr>
              <a:t>■ ロボットとは (復習)</a:t>
            </a:r>
            <a:endParaRPr sz="2800">
              <a:solidFill>
                <a:srgbClr val="F30001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  <a:p>
            <a:pPr lvl="0">
              <a:defRPr>
                <a:uFillTx/>
              </a:defRPr>
            </a:pPr>
            <a:endParaRPr sz="2400">
              <a:solidFill>
                <a:srgbClr val="FF6A00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</p:txBody>
      </p:sp>
      <p:sp>
        <p:nvSpPr>
          <p:cNvPr id="28" name="Shape 28"/>
          <p:cNvSpPr/>
          <p:nvPr>
            <p:ph type="sldNum" sz="quarter" idx="2"/>
          </p:nvPr>
        </p:nvSpPr>
        <p:spPr>
          <a:xfrm>
            <a:off x="8575786" y="6464300"/>
            <a:ext cx="377404" cy="25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>
            <a:lvl1pPr algn="r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</a:fld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2020771" y="2917994"/>
            <a:ext cx="4165242" cy="1"/>
          </a:xfrm>
          <a:prstGeom prst="line">
            <a:avLst/>
          </a:prstGeom>
          <a:ln w="12700">
            <a:solidFill/>
            <a:prstDash val="sysDot"/>
            <a:miter lim="400000"/>
            <a:headEnd type="oval"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299" name="Shape 299"/>
          <p:cNvSpPr/>
          <p:nvPr/>
        </p:nvSpPr>
        <p:spPr>
          <a:xfrm flipH="1" flipV="1">
            <a:off x="3552433" y="3017847"/>
            <a:ext cx="2603839" cy="1"/>
          </a:xfrm>
          <a:prstGeom prst="line">
            <a:avLst/>
          </a:prstGeom>
          <a:ln w="12700">
            <a:solidFill/>
            <a:prstDash val="sysDot"/>
            <a:miter lim="400000"/>
            <a:headEnd type="oval"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00" name="Shape 3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前進プログラムのPAD</a:t>
            </a:r>
          </a:p>
        </p:txBody>
      </p:sp>
      <p:sp>
        <p:nvSpPr>
          <p:cNvPr id="301" name="Shape 301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sp>
        <p:nvSpPr>
          <p:cNvPr id="302" name="Shape 302"/>
          <p:cNvSpPr/>
          <p:nvPr>
            <p:ph type="body" idx="1"/>
          </p:nvPr>
        </p:nvSpPr>
        <p:spPr>
          <a:xfrm>
            <a:off x="317500" y="1184275"/>
            <a:ext cx="8509000" cy="140322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ロボットを3秒前進、その後2秒後退</a:t>
            </a:r>
          </a:p>
        </p:txBody>
      </p:sp>
      <p:pic>
        <p:nvPicPr>
          <p:cNvPr id="30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0818" y="2467968"/>
            <a:ext cx="812801" cy="863601"/>
          </a:xfrm>
          <a:prstGeom prst="rect">
            <a:avLst/>
          </a:prstGeom>
          <a:ln w="12700">
            <a:round/>
          </a:ln>
        </p:spPr>
      </p:pic>
      <p:grpSp>
        <p:nvGrpSpPr>
          <p:cNvPr id="306" name="Group 306"/>
          <p:cNvGrpSpPr/>
          <p:nvPr/>
        </p:nvGrpSpPr>
        <p:grpSpPr>
          <a:xfrm>
            <a:off x="6071515" y="3808768"/>
            <a:ext cx="1304037" cy="1170864"/>
            <a:chOff x="0" y="0"/>
            <a:chExt cx="1304036" cy="1170863"/>
          </a:xfrm>
        </p:grpSpPr>
        <p:sp>
          <p:nvSpPr>
            <p:cNvPr id="304" name="Shape 304"/>
            <p:cNvSpPr/>
            <p:nvPr/>
          </p:nvSpPr>
          <p:spPr>
            <a:xfrm>
              <a:off x="0" y="897813"/>
              <a:ext cx="1304036" cy="273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300">
                  <a:uFill>
                    <a:solidFill/>
                  </a:uFill>
                </a:rPr>
                <a:t>タンクブロック</a:t>
              </a:r>
            </a:p>
          </p:txBody>
        </p:sp>
        <p:pic>
          <p:nvPicPr>
            <p:cNvPr id="305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5618" y="0"/>
              <a:ext cx="876301" cy="9271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pic>
        <p:nvPicPr>
          <p:cNvPr id="307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1679956" y="1952768"/>
            <a:ext cx="1055340" cy="1894002"/>
          </a:xfrm>
          <a:prstGeom prst="rect">
            <a:avLst/>
          </a:prstGeom>
          <a:ln w="12700">
            <a:round/>
          </a:ln>
        </p:spPr>
      </p:pic>
      <p:sp>
        <p:nvSpPr>
          <p:cNvPr id="308" name="Shape 308"/>
          <p:cNvSpPr/>
          <p:nvPr/>
        </p:nvSpPr>
        <p:spPr>
          <a:xfrm>
            <a:off x="1859788" y="4027028"/>
            <a:ext cx="3672903" cy="73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モータBとモータCを３秒間回転</a:t>
            </a:r>
            <a:endParaRPr>
              <a:uFill>
                <a:solidFill/>
              </a:uFill>
            </a:endParaRPr>
          </a:p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モータBとモータCを２秒間逆回転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" grpId="2"/>
      <p:bldP build="whole" bldLvl="1" animBg="1" rev="0" advAuto="0" spid="30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スクリーンショット 2014-08-30 22.48.5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2986" y="3195885"/>
            <a:ext cx="6159501" cy="3136901"/>
          </a:xfrm>
          <a:prstGeom prst="rect">
            <a:avLst/>
          </a:prstGeom>
          <a:ln w="12700">
            <a:round/>
          </a:ln>
        </p:spPr>
      </p:pic>
      <p:sp>
        <p:nvSpPr>
          <p:cNvPr id="311" name="Shape 3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モータ制御によるロボットの前進 </a:t>
            </a:r>
            <a:r>
              <a:rPr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(ステアリングブロック）</a:t>
            </a:r>
            <a:r>
              <a:rPr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 </a:t>
            </a:r>
          </a:p>
        </p:txBody>
      </p:sp>
      <p:sp>
        <p:nvSpPr>
          <p:cNvPr id="312" name="Shape 312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sp>
        <p:nvSpPr>
          <p:cNvPr id="313" name="Shape 313"/>
          <p:cNvSpPr/>
          <p:nvPr>
            <p:ph type="body" idx="1"/>
          </p:nvPr>
        </p:nvSpPr>
        <p:spPr>
          <a:xfrm>
            <a:off x="317500" y="1184275"/>
            <a:ext cx="8509000" cy="40307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ロボット(モータB+C)を3秒前進、その後2秒後退</a:t>
            </a:r>
          </a:p>
        </p:txBody>
      </p:sp>
      <p:sp>
        <p:nvSpPr>
          <p:cNvPr id="314" name="Shape 314"/>
          <p:cNvSpPr/>
          <p:nvPr/>
        </p:nvSpPr>
        <p:spPr>
          <a:xfrm>
            <a:off x="263525" y="1712962"/>
            <a:ext cx="8616950" cy="4707930"/>
          </a:xfrm>
          <a:prstGeom prst="roundRect">
            <a:avLst>
              <a:gd name="adj" fmla="val 10362"/>
            </a:avLst>
          </a:prstGeom>
          <a:ln w="12700">
            <a:solidFill>
              <a:srgbClr val="919191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15" name="Shape 315"/>
          <p:cNvSpPr/>
          <p:nvPr/>
        </p:nvSpPr>
        <p:spPr>
          <a:xfrm>
            <a:off x="515350" y="3773188"/>
            <a:ext cx="159542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スタートブロック</a:t>
            </a:r>
          </a:p>
        </p:txBody>
      </p:sp>
      <p:grpSp>
        <p:nvGrpSpPr>
          <p:cNvPr id="318" name="Group 318"/>
          <p:cNvGrpSpPr/>
          <p:nvPr/>
        </p:nvGrpSpPr>
        <p:grpSpPr>
          <a:xfrm>
            <a:off x="2930344" y="2939485"/>
            <a:ext cx="325189" cy="360822"/>
            <a:chOff x="0" y="0"/>
            <a:chExt cx="325188" cy="360821"/>
          </a:xfrm>
        </p:grpSpPr>
        <p:sp>
          <p:nvSpPr>
            <p:cNvPr id="316" name="Shape 316"/>
            <p:cNvSpPr/>
            <p:nvPr/>
          </p:nvSpPr>
          <p:spPr>
            <a:xfrm>
              <a:off x="7688" y="21660"/>
              <a:ext cx="3175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7" name="Shape 317"/>
            <p:cNvSpPr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/>
                  </a:uFill>
                </a:rPr>
                <a:t>1</a:t>
              </a:r>
            </a:p>
          </p:txBody>
        </p:sp>
      </p:grpSp>
      <p:grpSp>
        <p:nvGrpSpPr>
          <p:cNvPr id="321" name="Group 321"/>
          <p:cNvGrpSpPr/>
          <p:nvPr/>
        </p:nvGrpSpPr>
        <p:grpSpPr>
          <a:xfrm>
            <a:off x="5332029" y="2964885"/>
            <a:ext cx="325190" cy="360822"/>
            <a:chOff x="0" y="0"/>
            <a:chExt cx="325188" cy="360821"/>
          </a:xfrm>
        </p:grpSpPr>
        <p:sp>
          <p:nvSpPr>
            <p:cNvPr id="319" name="Shape 319"/>
            <p:cNvSpPr/>
            <p:nvPr/>
          </p:nvSpPr>
          <p:spPr>
            <a:xfrm>
              <a:off x="7688" y="21660"/>
              <a:ext cx="3175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0" name="Shape 320"/>
            <p:cNvSpPr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/>
                  </a:uFill>
                </a:rPr>
                <a:t>2</a:t>
              </a:r>
            </a:p>
          </p:txBody>
        </p:sp>
      </p:grpSp>
      <p:sp>
        <p:nvSpPr>
          <p:cNvPr id="322" name="Shape 322"/>
          <p:cNvSpPr/>
          <p:nvPr/>
        </p:nvSpPr>
        <p:spPr>
          <a:xfrm>
            <a:off x="3254757" y="2967495"/>
            <a:ext cx="6121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前進</a:t>
            </a:r>
          </a:p>
        </p:txBody>
      </p:sp>
      <p:sp>
        <p:nvSpPr>
          <p:cNvPr id="323" name="Shape 323"/>
          <p:cNvSpPr/>
          <p:nvPr/>
        </p:nvSpPr>
        <p:spPr>
          <a:xfrm>
            <a:off x="5618343" y="2980195"/>
            <a:ext cx="6121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後退</a:t>
            </a:r>
          </a:p>
        </p:txBody>
      </p:sp>
      <p:sp>
        <p:nvSpPr>
          <p:cNvPr id="324" name="Shape 324"/>
          <p:cNvSpPr/>
          <p:nvPr/>
        </p:nvSpPr>
        <p:spPr>
          <a:xfrm>
            <a:off x="437337" y="5141131"/>
            <a:ext cx="2440941" cy="29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モータを時間指定で制御→</a:t>
            </a:r>
          </a:p>
        </p:txBody>
      </p:sp>
      <p:sp>
        <p:nvSpPr>
          <p:cNvPr id="325" name="Shape 325"/>
          <p:cNvSpPr/>
          <p:nvPr/>
        </p:nvSpPr>
        <p:spPr>
          <a:xfrm>
            <a:off x="4675851" y="5691014"/>
            <a:ext cx="123474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パワー：50</a:t>
            </a:r>
          </a:p>
        </p:txBody>
      </p:sp>
      <p:sp>
        <p:nvSpPr>
          <p:cNvPr id="326" name="Shape 326"/>
          <p:cNvSpPr/>
          <p:nvPr/>
        </p:nvSpPr>
        <p:spPr>
          <a:xfrm>
            <a:off x="4160533" y="4401186"/>
            <a:ext cx="519190" cy="1460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27" name="Shape 327"/>
          <p:cNvSpPr/>
          <p:nvPr/>
        </p:nvSpPr>
        <p:spPr>
          <a:xfrm>
            <a:off x="6587256" y="4401186"/>
            <a:ext cx="424153" cy="951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28" name="Shape 328"/>
          <p:cNvSpPr/>
          <p:nvPr/>
        </p:nvSpPr>
        <p:spPr>
          <a:xfrm>
            <a:off x="4854090" y="4401186"/>
            <a:ext cx="297088" cy="5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29" name="Shape 329"/>
          <p:cNvSpPr/>
          <p:nvPr/>
        </p:nvSpPr>
        <p:spPr>
          <a:xfrm>
            <a:off x="4912360" y="5210843"/>
            <a:ext cx="110124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秒数：3秒</a:t>
            </a:r>
          </a:p>
        </p:txBody>
      </p:sp>
      <p:sp>
        <p:nvSpPr>
          <p:cNvPr id="330" name="Shape 330"/>
          <p:cNvSpPr/>
          <p:nvPr/>
        </p:nvSpPr>
        <p:spPr>
          <a:xfrm>
            <a:off x="5130618" y="4792668"/>
            <a:ext cx="148976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ブレーキ：ON</a:t>
            </a:r>
          </a:p>
        </p:txBody>
      </p:sp>
      <p:sp>
        <p:nvSpPr>
          <p:cNvPr id="331" name="Shape 331"/>
          <p:cNvSpPr/>
          <p:nvPr/>
        </p:nvSpPr>
        <p:spPr>
          <a:xfrm>
            <a:off x="4466666" y="1856977"/>
            <a:ext cx="2361010" cy="1217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1" y="0"/>
                </a:moveTo>
                <a:cubicBezTo>
                  <a:pt x="260" y="0"/>
                  <a:pt x="0" y="504"/>
                  <a:pt x="0" y="1126"/>
                </a:cubicBezTo>
                <a:lnTo>
                  <a:pt x="0" y="18059"/>
                </a:lnTo>
                <a:cubicBezTo>
                  <a:pt x="0" y="18681"/>
                  <a:pt x="260" y="19185"/>
                  <a:pt x="581" y="19185"/>
                </a:cubicBezTo>
                <a:lnTo>
                  <a:pt x="5900" y="19185"/>
                </a:lnTo>
                <a:lnTo>
                  <a:pt x="6521" y="21600"/>
                </a:lnTo>
                <a:lnTo>
                  <a:pt x="7142" y="19185"/>
                </a:lnTo>
                <a:lnTo>
                  <a:pt x="21019" y="19185"/>
                </a:lnTo>
                <a:cubicBezTo>
                  <a:pt x="21340" y="19185"/>
                  <a:pt x="21600" y="18681"/>
                  <a:pt x="21600" y="18059"/>
                </a:cubicBezTo>
                <a:lnTo>
                  <a:pt x="21600" y="1126"/>
                </a:lnTo>
                <a:cubicBezTo>
                  <a:pt x="21600" y="504"/>
                  <a:pt x="21340" y="0"/>
                  <a:pt x="21019" y="0"/>
                </a:cubicBezTo>
                <a:lnTo>
                  <a:pt x="581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D6D6D6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334" name="Group 334"/>
          <p:cNvGrpSpPr/>
          <p:nvPr/>
        </p:nvGrpSpPr>
        <p:grpSpPr>
          <a:xfrm>
            <a:off x="4810895" y="2011176"/>
            <a:ext cx="2008656" cy="1379906"/>
            <a:chOff x="2664718" y="974713"/>
            <a:chExt cx="2008655" cy="1379905"/>
          </a:xfrm>
        </p:grpSpPr>
        <p:pic>
          <p:nvPicPr>
            <p:cNvPr id="332" name="Hand pointer alt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 rot="13500000">
              <a:off x="2747193" y="2012981"/>
              <a:ext cx="239287" cy="30113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33" name="Shape 333"/>
            <p:cNvSpPr/>
            <p:nvPr/>
          </p:nvSpPr>
          <p:spPr>
            <a:xfrm>
              <a:off x="2664718" y="974713"/>
              <a:ext cx="2008656" cy="781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>
                  <a:uFillTx/>
                </a:defRPr>
              </a:pPr>
              <a:r>
                <a:rPr sz="1300">
                  <a:uFill>
                    <a:solidFill/>
                  </a:uFill>
                </a:rPr>
                <a:t>モータが接続されている</a:t>
              </a:r>
              <a:endParaRPr sz="1300">
                <a:uFill>
                  <a:solidFill/>
                </a:uFill>
              </a:endParaRPr>
            </a:p>
            <a:p>
              <a:pPr lvl="0">
                <a:defRPr>
                  <a:uFillTx/>
                </a:defRPr>
              </a:pPr>
              <a:r>
                <a:rPr sz="1300">
                  <a:uFill>
                    <a:solidFill/>
                  </a:uFill>
                </a:rPr>
                <a:t>ポートを指定</a:t>
              </a:r>
              <a:endParaRPr sz="1300">
                <a:uFill>
                  <a:solidFill/>
                </a:uFill>
              </a:endParaRPr>
            </a:p>
            <a:p>
              <a:pPr lvl="0">
                <a:defRPr>
                  <a:uFillTx/>
                </a:defRPr>
              </a:pPr>
              <a:r>
                <a:rPr sz="1300">
                  <a:uFill>
                    <a:solidFill/>
                  </a:uFill>
                </a:rPr>
                <a:t>（自動で設定される）</a:t>
              </a:r>
            </a:p>
          </p:txBody>
        </p:sp>
      </p:grpSp>
      <p:pic>
        <p:nvPicPr>
          <p:cNvPr id="335" name="スクリーンショット 2014-08-30 21.55.15.png"/>
          <p:cNvPicPr/>
          <p:nvPr/>
        </p:nvPicPr>
        <p:blipFill>
          <a:blip r:embed="rId4">
            <a:extLst/>
          </a:blip>
          <a:srcRect l="19909" t="5569" r="26378" b="4223"/>
          <a:stretch>
            <a:fillRect/>
          </a:stretch>
        </p:blipFill>
        <p:spPr>
          <a:xfrm>
            <a:off x="4605129" y="1916162"/>
            <a:ext cx="175146" cy="951085"/>
          </a:xfrm>
          <a:prstGeom prst="rect">
            <a:avLst/>
          </a:prstGeom>
          <a:ln w="12700">
            <a:solidFill>
              <a:srgbClr val="919191"/>
            </a:solidFill>
            <a:round/>
          </a:ln>
        </p:spPr>
      </p:pic>
      <p:sp>
        <p:nvSpPr>
          <p:cNvPr id="336" name="Shape 336"/>
          <p:cNvSpPr/>
          <p:nvPr/>
        </p:nvSpPr>
        <p:spPr>
          <a:xfrm>
            <a:off x="6972913" y="4401186"/>
            <a:ext cx="297088" cy="5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37" name="Shape 337"/>
          <p:cNvSpPr/>
          <p:nvPr/>
        </p:nvSpPr>
        <p:spPr>
          <a:xfrm>
            <a:off x="6980474" y="5226850"/>
            <a:ext cx="2008656" cy="52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>
                <a:uFillTx/>
              </a:defRPr>
            </a:pPr>
            <a:r>
              <a:rPr sz="13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パワーの値をマイナス</a:t>
            </a:r>
            <a:endParaRPr sz="1300">
              <a:uFill>
                <a:solidFill/>
              </a:u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  <a:p>
            <a:pPr lvl="0">
              <a:defRPr>
                <a:uFillTx/>
              </a:defRPr>
            </a:pPr>
            <a:r>
              <a:rPr sz="13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にすると後退</a:t>
            </a:r>
          </a:p>
        </p:txBody>
      </p:sp>
      <p:sp>
        <p:nvSpPr>
          <p:cNvPr id="338" name="Shape 338"/>
          <p:cNvSpPr/>
          <p:nvPr/>
        </p:nvSpPr>
        <p:spPr>
          <a:xfrm>
            <a:off x="4503338" y="4401186"/>
            <a:ext cx="424154" cy="951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39" name="Shape 339"/>
          <p:cNvSpPr/>
          <p:nvPr/>
        </p:nvSpPr>
        <p:spPr>
          <a:xfrm>
            <a:off x="7239922" y="4792668"/>
            <a:ext cx="110124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秒数：2秒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スクリーンショット 2014-08-31 10.08.59.png"/>
          <p:cNvPicPr/>
          <p:nvPr/>
        </p:nvPicPr>
        <p:blipFill>
          <a:blip r:embed="rId2">
            <a:extLst/>
          </a:blip>
          <a:srcRect l="2336" t="0" r="2336" b="4140"/>
          <a:stretch>
            <a:fillRect/>
          </a:stretch>
        </p:blipFill>
        <p:spPr>
          <a:xfrm>
            <a:off x="1923853" y="3190104"/>
            <a:ext cx="5968567" cy="3055729"/>
          </a:xfrm>
          <a:prstGeom prst="rect">
            <a:avLst/>
          </a:prstGeom>
          <a:ln w="12700">
            <a:round/>
          </a:ln>
        </p:spPr>
      </p:pic>
      <p:sp>
        <p:nvSpPr>
          <p:cNvPr id="342" name="Shape 3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モータ制御によるロボットの前進 </a:t>
            </a:r>
            <a:r>
              <a:rPr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(タンクブロック）</a:t>
            </a:r>
            <a:r>
              <a:rPr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 </a:t>
            </a:r>
          </a:p>
        </p:txBody>
      </p:sp>
      <p:sp>
        <p:nvSpPr>
          <p:cNvPr id="343" name="Shape 343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sp>
        <p:nvSpPr>
          <p:cNvPr id="344" name="Shape 344"/>
          <p:cNvSpPr/>
          <p:nvPr>
            <p:ph type="body" idx="1"/>
          </p:nvPr>
        </p:nvSpPr>
        <p:spPr>
          <a:xfrm>
            <a:off x="317500" y="1184275"/>
            <a:ext cx="8509000" cy="40307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ロボット(モータB+C)を3秒前進、その後2秒後退</a:t>
            </a:r>
          </a:p>
        </p:txBody>
      </p:sp>
      <p:sp>
        <p:nvSpPr>
          <p:cNvPr id="345" name="Shape 345"/>
          <p:cNvSpPr/>
          <p:nvPr/>
        </p:nvSpPr>
        <p:spPr>
          <a:xfrm>
            <a:off x="263525" y="1712962"/>
            <a:ext cx="8616950" cy="4707930"/>
          </a:xfrm>
          <a:prstGeom prst="roundRect">
            <a:avLst>
              <a:gd name="adj" fmla="val 10362"/>
            </a:avLst>
          </a:prstGeom>
          <a:ln w="12700">
            <a:solidFill>
              <a:srgbClr val="919191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46" name="Shape 346"/>
          <p:cNvSpPr/>
          <p:nvPr/>
        </p:nvSpPr>
        <p:spPr>
          <a:xfrm>
            <a:off x="515350" y="3773188"/>
            <a:ext cx="159542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スタートブロック</a:t>
            </a:r>
          </a:p>
        </p:txBody>
      </p:sp>
      <p:grpSp>
        <p:nvGrpSpPr>
          <p:cNvPr id="349" name="Group 349"/>
          <p:cNvGrpSpPr/>
          <p:nvPr/>
        </p:nvGrpSpPr>
        <p:grpSpPr>
          <a:xfrm>
            <a:off x="2930344" y="2939485"/>
            <a:ext cx="325189" cy="360822"/>
            <a:chOff x="0" y="0"/>
            <a:chExt cx="325188" cy="360821"/>
          </a:xfrm>
        </p:grpSpPr>
        <p:sp>
          <p:nvSpPr>
            <p:cNvPr id="347" name="Shape 347"/>
            <p:cNvSpPr/>
            <p:nvPr/>
          </p:nvSpPr>
          <p:spPr>
            <a:xfrm>
              <a:off x="7688" y="21660"/>
              <a:ext cx="3175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8" name="Shape 348"/>
            <p:cNvSpPr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/>
                  </a:uFill>
                </a:rPr>
                <a:t>1</a:t>
              </a:r>
            </a:p>
          </p:txBody>
        </p:sp>
      </p:grpSp>
      <p:grpSp>
        <p:nvGrpSpPr>
          <p:cNvPr id="352" name="Group 352"/>
          <p:cNvGrpSpPr/>
          <p:nvPr/>
        </p:nvGrpSpPr>
        <p:grpSpPr>
          <a:xfrm>
            <a:off x="5332029" y="2964885"/>
            <a:ext cx="325190" cy="360822"/>
            <a:chOff x="0" y="0"/>
            <a:chExt cx="325188" cy="360821"/>
          </a:xfrm>
        </p:grpSpPr>
        <p:sp>
          <p:nvSpPr>
            <p:cNvPr id="350" name="Shape 350"/>
            <p:cNvSpPr/>
            <p:nvPr/>
          </p:nvSpPr>
          <p:spPr>
            <a:xfrm>
              <a:off x="7688" y="21660"/>
              <a:ext cx="3175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51" name="Shape 351"/>
            <p:cNvSpPr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/>
                  </a:uFill>
                </a:rPr>
                <a:t>2</a:t>
              </a:r>
            </a:p>
          </p:txBody>
        </p:sp>
      </p:grpSp>
      <p:sp>
        <p:nvSpPr>
          <p:cNvPr id="353" name="Shape 353"/>
          <p:cNvSpPr/>
          <p:nvPr/>
        </p:nvSpPr>
        <p:spPr>
          <a:xfrm>
            <a:off x="3254757" y="2967495"/>
            <a:ext cx="6121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前進</a:t>
            </a:r>
          </a:p>
        </p:txBody>
      </p:sp>
      <p:sp>
        <p:nvSpPr>
          <p:cNvPr id="354" name="Shape 354"/>
          <p:cNvSpPr/>
          <p:nvPr/>
        </p:nvSpPr>
        <p:spPr>
          <a:xfrm>
            <a:off x="5618343" y="2980195"/>
            <a:ext cx="6121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後退</a:t>
            </a:r>
          </a:p>
        </p:txBody>
      </p:sp>
      <p:sp>
        <p:nvSpPr>
          <p:cNvPr id="355" name="Shape 355"/>
          <p:cNvSpPr/>
          <p:nvPr/>
        </p:nvSpPr>
        <p:spPr>
          <a:xfrm>
            <a:off x="437337" y="5141131"/>
            <a:ext cx="2440941" cy="29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モータを時間指定で制御→</a:t>
            </a:r>
          </a:p>
        </p:txBody>
      </p:sp>
      <p:sp>
        <p:nvSpPr>
          <p:cNvPr id="356" name="Shape 356"/>
          <p:cNvSpPr/>
          <p:nvPr/>
        </p:nvSpPr>
        <p:spPr>
          <a:xfrm>
            <a:off x="4675851" y="5627514"/>
            <a:ext cx="1591565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Cのパワー：50</a:t>
            </a:r>
          </a:p>
        </p:txBody>
      </p:sp>
      <p:sp>
        <p:nvSpPr>
          <p:cNvPr id="357" name="Shape 357"/>
          <p:cNvSpPr/>
          <p:nvPr/>
        </p:nvSpPr>
        <p:spPr>
          <a:xfrm>
            <a:off x="4160533" y="4401186"/>
            <a:ext cx="519190" cy="1367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58" name="Shape 358"/>
          <p:cNvSpPr/>
          <p:nvPr/>
        </p:nvSpPr>
        <p:spPr>
          <a:xfrm>
            <a:off x="6587256" y="4401186"/>
            <a:ext cx="424153" cy="951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59" name="Shape 359"/>
          <p:cNvSpPr/>
          <p:nvPr/>
        </p:nvSpPr>
        <p:spPr>
          <a:xfrm>
            <a:off x="4854090" y="4401186"/>
            <a:ext cx="297088" cy="5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60" name="Shape 360"/>
          <p:cNvSpPr/>
          <p:nvPr/>
        </p:nvSpPr>
        <p:spPr>
          <a:xfrm>
            <a:off x="4912360" y="5210843"/>
            <a:ext cx="110124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秒数：3秒</a:t>
            </a:r>
          </a:p>
        </p:txBody>
      </p:sp>
      <p:sp>
        <p:nvSpPr>
          <p:cNvPr id="361" name="Shape 361"/>
          <p:cNvSpPr/>
          <p:nvPr/>
        </p:nvSpPr>
        <p:spPr>
          <a:xfrm>
            <a:off x="5130618" y="4792668"/>
            <a:ext cx="148976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ブレーキ：ON</a:t>
            </a:r>
          </a:p>
        </p:txBody>
      </p:sp>
      <p:sp>
        <p:nvSpPr>
          <p:cNvPr id="362" name="Shape 362"/>
          <p:cNvSpPr/>
          <p:nvPr/>
        </p:nvSpPr>
        <p:spPr>
          <a:xfrm>
            <a:off x="4466666" y="1856977"/>
            <a:ext cx="2361010" cy="1217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1" y="0"/>
                </a:moveTo>
                <a:cubicBezTo>
                  <a:pt x="260" y="0"/>
                  <a:pt x="0" y="504"/>
                  <a:pt x="0" y="1126"/>
                </a:cubicBezTo>
                <a:lnTo>
                  <a:pt x="0" y="18059"/>
                </a:lnTo>
                <a:cubicBezTo>
                  <a:pt x="0" y="18681"/>
                  <a:pt x="260" y="19185"/>
                  <a:pt x="581" y="19185"/>
                </a:cubicBezTo>
                <a:lnTo>
                  <a:pt x="5900" y="19185"/>
                </a:lnTo>
                <a:lnTo>
                  <a:pt x="6521" y="21600"/>
                </a:lnTo>
                <a:lnTo>
                  <a:pt x="7142" y="19185"/>
                </a:lnTo>
                <a:lnTo>
                  <a:pt x="21019" y="19185"/>
                </a:lnTo>
                <a:cubicBezTo>
                  <a:pt x="21340" y="19185"/>
                  <a:pt x="21600" y="18681"/>
                  <a:pt x="21600" y="18059"/>
                </a:cubicBezTo>
                <a:lnTo>
                  <a:pt x="21600" y="1126"/>
                </a:lnTo>
                <a:cubicBezTo>
                  <a:pt x="21600" y="504"/>
                  <a:pt x="21340" y="0"/>
                  <a:pt x="21019" y="0"/>
                </a:cubicBezTo>
                <a:lnTo>
                  <a:pt x="581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D6D6D6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365" name="Group 365"/>
          <p:cNvGrpSpPr/>
          <p:nvPr/>
        </p:nvGrpSpPr>
        <p:grpSpPr>
          <a:xfrm>
            <a:off x="4810895" y="2011176"/>
            <a:ext cx="2008656" cy="1379906"/>
            <a:chOff x="2664718" y="974713"/>
            <a:chExt cx="2008655" cy="1379905"/>
          </a:xfrm>
        </p:grpSpPr>
        <p:pic>
          <p:nvPicPr>
            <p:cNvPr id="363" name="Hand pointer alt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 rot="13500000">
              <a:off x="2747193" y="2012981"/>
              <a:ext cx="239287" cy="30113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64" name="Shape 364"/>
            <p:cNvSpPr/>
            <p:nvPr/>
          </p:nvSpPr>
          <p:spPr>
            <a:xfrm>
              <a:off x="2664718" y="974713"/>
              <a:ext cx="2008656" cy="781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>
                  <a:uFillTx/>
                </a:defRPr>
              </a:pPr>
              <a:r>
                <a:rPr sz="1300">
                  <a:uFill>
                    <a:solidFill/>
                  </a:uFill>
                </a:rPr>
                <a:t>モータが接続されている</a:t>
              </a:r>
              <a:endParaRPr sz="1300">
                <a:uFill>
                  <a:solidFill/>
                </a:uFill>
              </a:endParaRPr>
            </a:p>
            <a:p>
              <a:pPr lvl="0">
                <a:defRPr>
                  <a:uFillTx/>
                </a:defRPr>
              </a:pPr>
              <a:r>
                <a:rPr sz="1300">
                  <a:uFill>
                    <a:solidFill/>
                  </a:uFill>
                </a:rPr>
                <a:t>ポートを指定</a:t>
              </a:r>
              <a:endParaRPr sz="1300">
                <a:uFill>
                  <a:solidFill/>
                </a:uFill>
              </a:endParaRPr>
            </a:p>
            <a:p>
              <a:pPr lvl="0">
                <a:defRPr>
                  <a:uFillTx/>
                </a:defRPr>
              </a:pPr>
              <a:r>
                <a:rPr sz="1300">
                  <a:uFill>
                    <a:solidFill/>
                  </a:uFill>
                </a:rPr>
                <a:t>（自動で設定される）</a:t>
              </a:r>
            </a:p>
          </p:txBody>
        </p:sp>
      </p:grpSp>
      <p:pic>
        <p:nvPicPr>
          <p:cNvPr id="366" name="スクリーンショット 2014-08-30 21.55.15.png"/>
          <p:cNvPicPr/>
          <p:nvPr/>
        </p:nvPicPr>
        <p:blipFill>
          <a:blip r:embed="rId4">
            <a:extLst/>
          </a:blip>
          <a:srcRect l="19909" t="5569" r="26378" b="4223"/>
          <a:stretch>
            <a:fillRect/>
          </a:stretch>
        </p:blipFill>
        <p:spPr>
          <a:xfrm>
            <a:off x="4605129" y="1916162"/>
            <a:ext cx="175146" cy="951085"/>
          </a:xfrm>
          <a:prstGeom prst="rect">
            <a:avLst/>
          </a:prstGeom>
          <a:ln w="12700">
            <a:solidFill>
              <a:srgbClr val="919191"/>
            </a:solidFill>
            <a:round/>
          </a:ln>
        </p:spPr>
      </p:pic>
      <p:sp>
        <p:nvSpPr>
          <p:cNvPr id="367" name="Shape 367"/>
          <p:cNvSpPr/>
          <p:nvPr/>
        </p:nvSpPr>
        <p:spPr>
          <a:xfrm>
            <a:off x="6972913" y="4401186"/>
            <a:ext cx="297088" cy="5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68" name="Shape 368"/>
          <p:cNvSpPr/>
          <p:nvPr/>
        </p:nvSpPr>
        <p:spPr>
          <a:xfrm>
            <a:off x="6980474" y="5226850"/>
            <a:ext cx="2008656" cy="52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>
                <a:uFillTx/>
              </a:defRPr>
            </a:pPr>
            <a:r>
              <a:rPr sz="13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パワーの値をマイナス</a:t>
            </a:r>
            <a:endParaRPr sz="1300">
              <a:uFill>
                <a:solidFill/>
              </a:u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  <a:p>
            <a:pPr lvl="0">
              <a:defRPr>
                <a:uFillTx/>
              </a:defRPr>
            </a:pPr>
            <a:r>
              <a:rPr sz="13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にすると後退</a:t>
            </a:r>
          </a:p>
        </p:txBody>
      </p:sp>
      <p:sp>
        <p:nvSpPr>
          <p:cNvPr id="369" name="Shape 369"/>
          <p:cNvSpPr/>
          <p:nvPr/>
        </p:nvSpPr>
        <p:spPr>
          <a:xfrm>
            <a:off x="4503338" y="4401186"/>
            <a:ext cx="424154" cy="951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70" name="Shape 370"/>
          <p:cNvSpPr/>
          <p:nvPr/>
        </p:nvSpPr>
        <p:spPr>
          <a:xfrm>
            <a:off x="7239922" y="4792668"/>
            <a:ext cx="110124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秒数：2秒</a:t>
            </a:r>
          </a:p>
        </p:txBody>
      </p:sp>
      <p:sp>
        <p:nvSpPr>
          <p:cNvPr id="371" name="Shape 371"/>
          <p:cNvSpPr/>
          <p:nvPr/>
        </p:nvSpPr>
        <p:spPr>
          <a:xfrm>
            <a:off x="4586951" y="5997555"/>
            <a:ext cx="158262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Bのパワー：50</a:t>
            </a:r>
          </a:p>
        </p:txBody>
      </p:sp>
      <p:sp>
        <p:nvSpPr>
          <p:cNvPr id="372" name="Shape 372"/>
          <p:cNvSpPr/>
          <p:nvPr/>
        </p:nvSpPr>
        <p:spPr>
          <a:xfrm>
            <a:off x="3761018" y="4401186"/>
            <a:ext cx="829805" cy="1768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Lモータの原理</a:t>
            </a:r>
          </a:p>
        </p:txBody>
      </p:sp>
      <p:sp>
        <p:nvSpPr>
          <p:cNvPr id="375" name="Shape 375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sp>
        <p:nvSpPr>
          <p:cNvPr id="376" name="Shape 376"/>
          <p:cNvSpPr/>
          <p:nvPr/>
        </p:nvSpPr>
        <p:spPr>
          <a:xfrm>
            <a:off x="1695707" y="5496142"/>
            <a:ext cx="549686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marR="0" defTabSz="457200">
              <a:defRPr sz="16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600"/>
              <a:t>段数：7段　トルク比率：45:1　エンコーダの回転角：2度</a:t>
            </a:r>
          </a:p>
        </p:txBody>
      </p:sp>
      <p:pic>
        <p:nvPicPr>
          <p:cNvPr id="377" name="2014-10-07 18.08.48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2515327" y="-1"/>
            <a:ext cx="3857626" cy="685800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7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/>
        </p:nvSpPr>
        <p:spPr>
          <a:xfrm flipV="1">
            <a:off x="4571999" y="4740184"/>
            <a:ext cx="1" cy="554444"/>
          </a:xfrm>
          <a:prstGeom prst="line">
            <a:avLst/>
          </a:prstGeom>
          <a:ln w="25400">
            <a:solidFill>
              <a:srgbClr val="FF2600"/>
            </a:solidFill>
            <a:round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97" name="Shape 397"/>
          <p:cNvSpPr/>
          <p:nvPr/>
        </p:nvSpPr>
        <p:spPr>
          <a:xfrm>
            <a:off x="4595635" y="2377434"/>
            <a:ext cx="1238630" cy="2404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235" y="12157"/>
                  <a:pt x="9435" y="4957"/>
                  <a:pt x="21600" y="0"/>
                </a:cubicBezTo>
              </a:path>
            </a:pathLst>
          </a:custGeom>
          <a:ln w="25400">
            <a:solidFill>
              <a:srgbClr val="EC5D57"/>
            </a:solidFill>
            <a:round/>
            <a:tailEnd type="stealth"/>
          </a:ln>
        </p:spPr>
        <p:txBody>
          <a:bodyPr/>
          <a:lstStyle/>
          <a:p>
            <a:pPr lvl="0"/>
          </a:p>
        </p:txBody>
      </p:sp>
      <p:sp>
        <p:nvSpPr>
          <p:cNvPr id="381" name="Shape 3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曲線の動きを実現するには</a:t>
            </a:r>
          </a:p>
        </p:txBody>
      </p:sp>
      <p:sp>
        <p:nvSpPr>
          <p:cNvPr id="382" name="Shape 382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grpSp>
        <p:nvGrpSpPr>
          <p:cNvPr id="385" name="Group 385"/>
          <p:cNvGrpSpPr/>
          <p:nvPr/>
        </p:nvGrpSpPr>
        <p:grpSpPr>
          <a:xfrm>
            <a:off x="3274886" y="2037804"/>
            <a:ext cx="2594228" cy="3814620"/>
            <a:chOff x="1620953" y="0"/>
            <a:chExt cx="2594226" cy="3814619"/>
          </a:xfrm>
        </p:grpSpPr>
        <p:sp>
          <p:nvSpPr>
            <p:cNvPr id="383" name="Shape 383"/>
            <p:cNvSpPr/>
            <p:nvPr/>
          </p:nvSpPr>
          <p:spPr>
            <a:xfrm>
              <a:off x="1620953" y="3258985"/>
              <a:ext cx="2594228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384" name="Shape 384"/>
            <p:cNvSpPr/>
            <p:nvPr/>
          </p:nvSpPr>
          <p:spPr>
            <a:xfrm>
              <a:off x="2917211" y="0"/>
              <a:ext cx="1712" cy="3814620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pic>
        <p:nvPicPr>
          <p:cNvPr id="38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7047" y="4055686"/>
            <a:ext cx="1404506" cy="2520648"/>
          </a:xfrm>
          <a:prstGeom prst="rect">
            <a:avLst/>
          </a:prstGeom>
          <a:ln w="12700">
            <a:round/>
          </a:ln>
        </p:spPr>
      </p:pic>
      <p:grpSp>
        <p:nvGrpSpPr>
          <p:cNvPr id="389" name="Group 389"/>
          <p:cNvGrpSpPr/>
          <p:nvPr/>
        </p:nvGrpSpPr>
        <p:grpSpPr>
          <a:xfrm>
            <a:off x="1497095" y="5115992"/>
            <a:ext cx="6133359" cy="342901"/>
            <a:chOff x="38099" y="0"/>
            <a:chExt cx="6133357" cy="342899"/>
          </a:xfrm>
        </p:grpSpPr>
        <p:sp>
          <p:nvSpPr>
            <p:cNvPr id="387" name="Shape 387"/>
            <p:cNvSpPr/>
            <p:nvPr/>
          </p:nvSpPr>
          <p:spPr>
            <a:xfrm>
              <a:off x="38100" y="-1"/>
              <a:ext cx="1702004" cy="3429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左のモータ：B</a:t>
              </a:r>
            </a:p>
          </p:txBody>
        </p:sp>
        <p:sp>
          <p:nvSpPr>
            <p:cNvPr id="388" name="Shape 388"/>
            <p:cNvSpPr/>
            <p:nvPr/>
          </p:nvSpPr>
          <p:spPr>
            <a:xfrm>
              <a:off x="4459395" y="-1"/>
              <a:ext cx="1712063" cy="3429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右のモータ：C</a:t>
              </a:r>
            </a:p>
          </p:txBody>
        </p:sp>
      </p:grpSp>
      <p:sp>
        <p:nvSpPr>
          <p:cNvPr id="390" name="Shape 390"/>
          <p:cNvSpPr/>
          <p:nvPr>
            <p:ph type="body" idx="1"/>
          </p:nvPr>
        </p:nvSpPr>
        <p:spPr>
          <a:xfrm>
            <a:off x="317500" y="1184275"/>
            <a:ext cx="8509000" cy="40307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モータBとCのパワーの値のバランスを変えてみよう</a:t>
            </a:r>
          </a:p>
        </p:txBody>
      </p:sp>
      <p:grpSp>
        <p:nvGrpSpPr>
          <p:cNvPr id="393" name="Group 393"/>
          <p:cNvGrpSpPr/>
          <p:nvPr/>
        </p:nvGrpSpPr>
        <p:grpSpPr>
          <a:xfrm>
            <a:off x="2926861" y="4140110"/>
            <a:ext cx="1147979" cy="1955890"/>
            <a:chOff x="-793" y="0"/>
            <a:chExt cx="1147978" cy="1955889"/>
          </a:xfrm>
        </p:grpSpPr>
        <p:sp>
          <p:nvSpPr>
            <p:cNvPr id="391" name="Shape 391"/>
            <p:cNvSpPr/>
            <p:nvPr/>
          </p:nvSpPr>
          <p:spPr>
            <a:xfrm flipV="1">
              <a:off x="572401" y="0"/>
              <a:ext cx="1589" cy="1143000"/>
            </a:xfrm>
            <a:prstGeom prst="line">
              <a:avLst/>
            </a:prstGeom>
            <a:noFill/>
            <a:ln w="50800" cap="flat">
              <a:solidFill>
                <a:srgbClr val="00D1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392" name="Shape 392"/>
            <p:cNvSpPr/>
            <p:nvPr/>
          </p:nvSpPr>
          <p:spPr>
            <a:xfrm>
              <a:off x="-794" y="1651089"/>
              <a:ext cx="114797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600">
                  <a:uFill>
                    <a:solidFill/>
                  </a:uFill>
                </a:rPr>
                <a:t>パワー: 50</a:t>
              </a:r>
            </a:p>
          </p:txBody>
        </p:sp>
      </p:grpSp>
      <p:grpSp>
        <p:nvGrpSpPr>
          <p:cNvPr id="396" name="Group 396"/>
          <p:cNvGrpSpPr/>
          <p:nvPr/>
        </p:nvGrpSpPr>
        <p:grpSpPr>
          <a:xfrm>
            <a:off x="4979501" y="4665212"/>
            <a:ext cx="1148792" cy="1430788"/>
            <a:chOff x="0" y="137160"/>
            <a:chExt cx="1148791" cy="1430787"/>
          </a:xfrm>
        </p:grpSpPr>
        <p:sp>
          <p:nvSpPr>
            <p:cNvPr id="394" name="Shape 394"/>
            <p:cNvSpPr/>
            <p:nvPr/>
          </p:nvSpPr>
          <p:spPr>
            <a:xfrm flipH="1" flipV="1">
              <a:off x="574395" y="137160"/>
              <a:ext cx="1" cy="622668"/>
            </a:xfrm>
            <a:prstGeom prst="line">
              <a:avLst/>
            </a:prstGeom>
            <a:noFill/>
            <a:ln w="50800" cap="flat">
              <a:solidFill>
                <a:srgbClr val="00D1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395" name="Shape 395"/>
            <p:cNvSpPr/>
            <p:nvPr/>
          </p:nvSpPr>
          <p:spPr>
            <a:xfrm>
              <a:off x="0" y="1263147"/>
              <a:ext cx="1148792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600">
                  <a:uFill>
                    <a:solidFill/>
                  </a:uFill>
                </a:rPr>
                <a:t>パワー: 40</a:t>
              </a:r>
            </a:p>
          </p:txBody>
        </p:sp>
      </p:grp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" name="Table 399"/>
          <p:cNvGraphicFramePr/>
          <p:nvPr/>
        </p:nvGraphicFramePr>
        <p:xfrm>
          <a:off x="667093" y="3644393"/>
          <a:ext cx="7835214" cy="225615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1952453"/>
                <a:gridCol w="1952453"/>
                <a:gridCol w="1952453"/>
                <a:gridCol w="1952453"/>
              </a:tblGrid>
              <a:tr h="1115374">
                <a:tc>
                  <a:txBody>
                    <a:bodyPr/>
                    <a:lstStyle/>
                    <a:p>
                      <a:pPr lvl="0"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700"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/>
                          </a:uFill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rPr>
                        <a:t>B: 50　C: 50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/>
                          </a:uFill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rPr>
                        <a:t>B: 50　C: 40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/>
                          </a:uFill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rPr>
                        <a:t>B: 50　C: 30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1115374">
                <a:tc>
                  <a:txBody>
                    <a:bodyPr/>
                    <a:lstStyle/>
                    <a:p>
                      <a:pPr lvl="0"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700"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/>
                          </a:uFill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rPr>
                        <a:t>ステアリング: 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/>
                          </a:uFill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rPr>
                        <a:t>ステアリング: 10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marR="40639" defTabSz="914400">
                        <a:spcBef>
                          <a:spcPts val="600"/>
                        </a:spcBef>
                        <a:tabLst>
                          <a:tab pos="5588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uFill>
                            <a:solidFill/>
                          </a:uFill>
                          <a:latin typeface="ヒラギノ角ゴ ProN W3"/>
                          <a:ea typeface="ヒラギノ角ゴ ProN W3"/>
                          <a:cs typeface="ヒラギノ角ゴ ProN W3"/>
                          <a:sym typeface="ヒラギノ角ゴ ProN W3"/>
                        </a:rPr>
                        <a:t>ステアリング: 20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00" name="Shape 4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曲線の動きを実現するには</a:t>
            </a:r>
          </a:p>
        </p:txBody>
      </p:sp>
      <p:sp>
        <p:nvSpPr>
          <p:cNvPr id="401" name="Shape 401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grpSp>
        <p:nvGrpSpPr>
          <p:cNvPr id="408" name="Group 408"/>
          <p:cNvGrpSpPr/>
          <p:nvPr/>
        </p:nvGrpSpPr>
        <p:grpSpPr>
          <a:xfrm>
            <a:off x="4669615" y="1184275"/>
            <a:ext cx="1743298" cy="2230749"/>
            <a:chOff x="0" y="0"/>
            <a:chExt cx="1743296" cy="2230748"/>
          </a:xfrm>
        </p:grpSpPr>
        <p:sp>
          <p:nvSpPr>
            <p:cNvPr id="402" name="Shape 402"/>
            <p:cNvSpPr/>
            <p:nvPr/>
          </p:nvSpPr>
          <p:spPr>
            <a:xfrm flipV="1">
              <a:off x="871648" y="1114613"/>
              <a:ext cx="1" cy="337029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426" name="Shape 426"/>
            <p:cNvSpPr/>
            <p:nvPr/>
          </p:nvSpPr>
          <p:spPr>
            <a:xfrm>
              <a:off x="888825" y="41668"/>
              <a:ext cx="683793" cy="109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445" y="12926"/>
                    <a:pt x="9645" y="5726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EC5D57"/>
              </a:solidFill>
              <a:prstDash val="solid"/>
              <a:round/>
              <a:tailEnd type="stealth" w="med" len="med"/>
            </a:ln>
            <a:effectLst/>
          </p:spPr>
          <p:txBody>
            <a:bodyPr/>
            <a:lstStyle/>
            <a:p>
              <a:pPr lvl="0"/>
            </a:p>
          </p:txBody>
        </p:sp>
        <p:grpSp>
          <p:nvGrpSpPr>
            <p:cNvPr id="406" name="Group 406"/>
            <p:cNvGrpSpPr/>
            <p:nvPr/>
          </p:nvGrpSpPr>
          <p:grpSpPr>
            <a:xfrm>
              <a:off x="0" y="0"/>
              <a:ext cx="1743297" cy="1790707"/>
              <a:chOff x="1089266" y="772683"/>
              <a:chExt cx="1743296" cy="1790706"/>
            </a:xfrm>
          </p:grpSpPr>
          <p:sp>
            <p:nvSpPr>
              <p:cNvPr id="404" name="Shape 404"/>
              <p:cNvSpPr/>
              <p:nvPr/>
            </p:nvSpPr>
            <p:spPr>
              <a:xfrm flipV="1">
                <a:off x="1089266" y="2190009"/>
                <a:ext cx="1743298" cy="1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marL="0" marR="0" defTabSz="457200">
                  <a:defRPr sz="1200">
                    <a:uFillTx/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405" name="Shape 405"/>
              <p:cNvSpPr/>
              <p:nvPr/>
            </p:nvSpPr>
            <p:spPr>
              <a:xfrm>
                <a:off x="1961489" y="772683"/>
                <a:ext cx="2" cy="1790708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marL="0" marR="0" defTabSz="457200">
                  <a:defRPr sz="1200">
                    <a:uFillTx/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  <p:pic>
          <p:nvPicPr>
            <p:cNvPr id="407" name="pasted-image.pn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437052" y="698529"/>
              <a:ext cx="853754" cy="153222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grpSp>
        <p:nvGrpSpPr>
          <p:cNvPr id="415" name="Group 415"/>
          <p:cNvGrpSpPr/>
          <p:nvPr/>
        </p:nvGrpSpPr>
        <p:grpSpPr>
          <a:xfrm>
            <a:off x="6608144" y="1184275"/>
            <a:ext cx="1743297" cy="2230749"/>
            <a:chOff x="0" y="0"/>
            <a:chExt cx="1743296" cy="2230748"/>
          </a:xfrm>
        </p:grpSpPr>
        <p:sp>
          <p:nvSpPr>
            <p:cNvPr id="409" name="Shape 409"/>
            <p:cNvSpPr/>
            <p:nvPr/>
          </p:nvSpPr>
          <p:spPr>
            <a:xfrm flipV="1">
              <a:off x="871648" y="1114613"/>
              <a:ext cx="1" cy="337029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427" name="Shape 427"/>
            <p:cNvSpPr/>
            <p:nvPr/>
          </p:nvSpPr>
          <p:spPr>
            <a:xfrm>
              <a:off x="874821" y="669428"/>
              <a:ext cx="713453" cy="47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820" fill="norm" stroke="1" extrusionOk="0">
                  <a:moveTo>
                    <a:pt x="0" y="17820"/>
                  </a:moveTo>
                  <a:cubicBezTo>
                    <a:pt x="1969" y="1224"/>
                    <a:pt x="9169" y="-3780"/>
                    <a:pt x="21600" y="2807"/>
                  </a:cubicBezTo>
                </a:path>
              </a:pathLst>
            </a:custGeom>
            <a:noFill/>
            <a:ln w="25400" cap="flat">
              <a:solidFill>
                <a:srgbClr val="EC5D57"/>
              </a:solidFill>
              <a:prstDash val="solid"/>
              <a:round/>
              <a:tailEnd type="stealth" w="med" len="med"/>
            </a:ln>
            <a:effectLst/>
          </p:spPr>
          <p:txBody>
            <a:bodyPr/>
            <a:lstStyle/>
            <a:p>
              <a:pPr lvl="0"/>
            </a:p>
          </p:txBody>
        </p:sp>
        <p:grpSp>
          <p:nvGrpSpPr>
            <p:cNvPr id="413" name="Group 413"/>
            <p:cNvGrpSpPr/>
            <p:nvPr/>
          </p:nvGrpSpPr>
          <p:grpSpPr>
            <a:xfrm>
              <a:off x="0" y="0"/>
              <a:ext cx="1743297" cy="1790707"/>
              <a:chOff x="1089266" y="772683"/>
              <a:chExt cx="1743296" cy="1790706"/>
            </a:xfrm>
          </p:grpSpPr>
          <p:sp>
            <p:nvSpPr>
              <p:cNvPr id="411" name="Shape 411"/>
              <p:cNvSpPr/>
              <p:nvPr/>
            </p:nvSpPr>
            <p:spPr>
              <a:xfrm flipV="1">
                <a:off x="1089266" y="2190009"/>
                <a:ext cx="1743298" cy="1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marL="0" marR="0" defTabSz="457200">
                  <a:defRPr sz="1200">
                    <a:uFillTx/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1961489" y="772683"/>
                <a:ext cx="2" cy="1790708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marL="0" marR="0" defTabSz="457200">
                  <a:defRPr sz="1200">
                    <a:uFillTx/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  <p:pic>
          <p:nvPicPr>
            <p:cNvPr id="414" name="pasted-image.pn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437052" y="698529"/>
              <a:ext cx="853754" cy="153222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grpSp>
        <p:nvGrpSpPr>
          <p:cNvPr id="421" name="Group 421"/>
          <p:cNvGrpSpPr/>
          <p:nvPr/>
        </p:nvGrpSpPr>
        <p:grpSpPr>
          <a:xfrm>
            <a:off x="2731087" y="1184275"/>
            <a:ext cx="1743298" cy="2230749"/>
            <a:chOff x="0" y="0"/>
            <a:chExt cx="1743296" cy="2230748"/>
          </a:xfrm>
        </p:grpSpPr>
        <p:grpSp>
          <p:nvGrpSpPr>
            <p:cNvPr id="418" name="Group 418"/>
            <p:cNvGrpSpPr/>
            <p:nvPr/>
          </p:nvGrpSpPr>
          <p:grpSpPr>
            <a:xfrm>
              <a:off x="-1" y="0"/>
              <a:ext cx="1743298" cy="1790707"/>
              <a:chOff x="1089266" y="772683"/>
              <a:chExt cx="1743296" cy="1790706"/>
            </a:xfrm>
          </p:grpSpPr>
          <p:sp>
            <p:nvSpPr>
              <p:cNvPr id="416" name="Shape 416"/>
              <p:cNvSpPr/>
              <p:nvPr/>
            </p:nvSpPr>
            <p:spPr>
              <a:xfrm flipV="1">
                <a:off x="1089266" y="2190009"/>
                <a:ext cx="1743298" cy="1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marL="0" marR="0" defTabSz="457200">
                  <a:defRPr sz="1200">
                    <a:uFillTx/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1961489" y="772683"/>
                <a:ext cx="2" cy="1790708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marL="0" marR="0" defTabSz="457200">
                  <a:defRPr sz="1200">
                    <a:uFillTx/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  <p:sp>
          <p:nvSpPr>
            <p:cNvPr id="419" name="Shape 419"/>
            <p:cNvSpPr/>
            <p:nvPr/>
          </p:nvSpPr>
          <p:spPr>
            <a:xfrm flipV="1">
              <a:off x="871648" y="45439"/>
              <a:ext cx="1" cy="1406203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pic>
          <p:nvPicPr>
            <p:cNvPr id="420" name="pasted-image.pn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437052" y="698529"/>
              <a:ext cx="853753" cy="153222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pic>
        <p:nvPicPr>
          <p:cNvPr id="422" name="スクリーンショット 2014-09-02 22.05.52.png"/>
          <p:cNvPicPr/>
          <p:nvPr/>
        </p:nvPicPr>
        <p:blipFill>
          <a:blip r:embed="rId3">
            <a:extLst/>
          </a:blip>
          <a:srcRect l="6238" t="6723" r="5118" b="57019"/>
          <a:stretch>
            <a:fillRect/>
          </a:stretch>
        </p:blipFill>
        <p:spPr>
          <a:xfrm>
            <a:off x="958254" y="5121226"/>
            <a:ext cx="1465151" cy="666436"/>
          </a:xfrm>
          <a:prstGeom prst="rect">
            <a:avLst/>
          </a:prstGeom>
          <a:ln w="12700">
            <a:round/>
          </a:ln>
        </p:spPr>
      </p:pic>
      <p:pic>
        <p:nvPicPr>
          <p:cNvPr id="423" name="スクリーンショット 2014-09-02 22.05.52.png"/>
          <p:cNvPicPr/>
          <p:nvPr/>
        </p:nvPicPr>
        <p:blipFill>
          <a:blip r:embed="rId3">
            <a:extLst/>
          </a:blip>
          <a:srcRect l="7358" t="55067" r="3997" b="8675"/>
          <a:stretch>
            <a:fillRect/>
          </a:stretch>
        </p:blipFill>
        <p:spPr>
          <a:xfrm>
            <a:off x="958254" y="4039383"/>
            <a:ext cx="1465151" cy="666436"/>
          </a:xfrm>
          <a:prstGeom prst="rect">
            <a:avLst/>
          </a:prstGeom>
          <a:ln w="12700">
            <a:round/>
          </a:ln>
        </p:spPr>
      </p:pic>
      <p:sp>
        <p:nvSpPr>
          <p:cNvPr id="424" name="Shape 424"/>
          <p:cNvSpPr/>
          <p:nvPr/>
        </p:nvSpPr>
        <p:spPr>
          <a:xfrm>
            <a:off x="906279" y="3724046"/>
            <a:ext cx="156921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タンクブロック</a:t>
            </a:r>
          </a:p>
        </p:txBody>
      </p:sp>
      <p:sp>
        <p:nvSpPr>
          <p:cNvPr id="425" name="Shape 425"/>
          <p:cNvSpPr/>
          <p:nvPr/>
        </p:nvSpPr>
        <p:spPr>
          <a:xfrm>
            <a:off x="678187" y="4848203"/>
            <a:ext cx="192582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ステアリングブロック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練習問題</a:t>
            </a:r>
          </a:p>
        </p:txBody>
      </p:sp>
      <p:sp>
        <p:nvSpPr>
          <p:cNvPr id="430" name="Shape 430"/>
          <p:cNvSpPr/>
          <p:nvPr>
            <p:ph type="body" idx="1"/>
          </p:nvPr>
        </p:nvSpPr>
        <p:spPr>
          <a:xfrm>
            <a:off x="317500" y="1184275"/>
            <a:ext cx="8291711" cy="5003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endParaRPr sz="2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３秒前進、２秒後退、１秒停止を３回繰り返すプログラムをつくろう</a:t>
            </a:r>
          </a:p>
        </p:txBody>
      </p:sp>
      <p:sp>
        <p:nvSpPr>
          <p:cNvPr id="431" name="Shape 43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600">
                <a:uFill>
                  <a:solidFill/>
                </a:uFill>
              </a:rPr>
            </a:fld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sp>
        <p:nvSpPr>
          <p:cNvPr id="434" name="Shape 434"/>
          <p:cNvSpPr/>
          <p:nvPr/>
        </p:nvSpPr>
        <p:spPr>
          <a:xfrm>
            <a:off x="478631" y="1031875"/>
            <a:ext cx="8178801" cy="5499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2" indent="497840">
              <a:defRPr>
                <a:uFillTx/>
              </a:defRPr>
            </a:pPr>
            <a:endParaRPr sz="2800">
              <a:solidFill>
                <a:srgbClr val="F30001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  <a:p>
            <a:pPr lvl="2" indent="497840">
              <a:defRPr>
                <a:uFillTx/>
              </a:defRPr>
            </a:pPr>
            <a:r>
              <a:rPr sz="2800">
                <a:solidFill>
                  <a:srgbClr val="E10201"/>
                </a:solidFill>
                <a:uFill>
                  <a:solidFill>
                    <a:srgbClr val="FF6A00"/>
                  </a:solidFill>
                </a:uFill>
                <a:latin typeface="+mj-lt"/>
                <a:ea typeface="+mj-ea"/>
                <a:cs typeface="+mj-cs"/>
                <a:sym typeface="ヒラギノ角ゴ Pro W6"/>
              </a:rPr>
              <a:t>■ロボットを回転させるには(モータ制御2)</a:t>
            </a:r>
            <a:endParaRPr sz="2800">
              <a:solidFill>
                <a:srgbClr val="F30001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  <a:p>
            <a:pPr lvl="0">
              <a:defRPr>
                <a:uFillTx/>
              </a:defRPr>
            </a:pPr>
            <a:endParaRPr sz="2400">
              <a:solidFill>
                <a:srgbClr val="FF6A00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ロボットの回転</a:t>
            </a:r>
          </a:p>
        </p:txBody>
      </p:sp>
      <p:sp>
        <p:nvSpPr>
          <p:cNvPr id="437" name="Shape 4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ロボットを右回転(その場で旋回)させるには</a:t>
            </a:r>
          </a:p>
        </p:txBody>
      </p:sp>
      <p:grpSp>
        <p:nvGrpSpPr>
          <p:cNvPr id="440" name="Group 440"/>
          <p:cNvGrpSpPr/>
          <p:nvPr/>
        </p:nvGrpSpPr>
        <p:grpSpPr>
          <a:xfrm>
            <a:off x="1892300" y="2641600"/>
            <a:ext cx="5410200" cy="3352800"/>
            <a:chOff x="0" y="0"/>
            <a:chExt cx="5410200" cy="3352800"/>
          </a:xfrm>
        </p:grpSpPr>
        <p:sp>
          <p:nvSpPr>
            <p:cNvPr id="438" name="Shape 438"/>
            <p:cNvSpPr/>
            <p:nvPr/>
          </p:nvSpPr>
          <p:spPr>
            <a:xfrm>
              <a:off x="0" y="1484085"/>
              <a:ext cx="5410200" cy="1589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39" name="Shape 439"/>
            <p:cNvSpPr/>
            <p:nvPr/>
          </p:nvSpPr>
          <p:spPr>
            <a:xfrm>
              <a:off x="2705946" y="0"/>
              <a:ext cx="1589" cy="3352800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grpSp>
        <p:nvGrpSpPr>
          <p:cNvPr id="443" name="Group 443"/>
          <p:cNvGrpSpPr/>
          <p:nvPr/>
        </p:nvGrpSpPr>
        <p:grpSpPr>
          <a:xfrm>
            <a:off x="6198975" y="3153663"/>
            <a:ext cx="1066801" cy="1545337"/>
            <a:chOff x="-532024" y="-402336"/>
            <a:chExt cx="1066800" cy="1545336"/>
          </a:xfrm>
        </p:grpSpPr>
        <p:sp>
          <p:nvSpPr>
            <p:cNvPr id="441" name="Shape 441"/>
            <p:cNvSpPr/>
            <p:nvPr/>
          </p:nvSpPr>
          <p:spPr>
            <a:xfrm>
              <a:off x="0" y="0"/>
              <a:ext cx="1588" cy="1143000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42" name="Shape 442"/>
            <p:cNvSpPr/>
            <p:nvPr/>
          </p:nvSpPr>
          <p:spPr>
            <a:xfrm>
              <a:off x="-532025" y="-402337"/>
              <a:ext cx="1066801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buClr>
                  <a:srgbClr val="00D100"/>
                </a:buClr>
                <a:buFont typeface="Arial"/>
                <a:defRPr sz="2000">
                  <a:solidFill>
                    <a:srgbClr val="FF2600"/>
                  </a:solidFill>
                  <a:uFill>
                    <a:solidFill>
                      <a:srgbClr val="00D100"/>
                    </a:solidFill>
                  </a:uFill>
                  <a:latin typeface="+mn-lt"/>
                  <a:ea typeface="+mn-ea"/>
                  <a:cs typeface="+mn-cs"/>
                  <a:sym typeface="ヒラギノ角ゴ Pro W3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000">
                  <a:solidFill>
                    <a:srgbClr val="FF2600"/>
                  </a:solidFill>
                  <a:uFill>
                    <a:solidFill>
                      <a:srgbClr val="00D100"/>
                    </a:solidFill>
                  </a:uFill>
                </a:rPr>
                <a:t>逆方向</a:t>
              </a:r>
            </a:p>
          </p:txBody>
        </p:sp>
      </p:grpSp>
      <p:grpSp>
        <p:nvGrpSpPr>
          <p:cNvPr id="446" name="Group 446"/>
          <p:cNvGrpSpPr/>
          <p:nvPr/>
        </p:nvGrpSpPr>
        <p:grpSpPr>
          <a:xfrm>
            <a:off x="1930187" y="3138083"/>
            <a:ext cx="965201" cy="1554481"/>
            <a:chOff x="585575" y="-411480"/>
            <a:chExt cx="965200" cy="1554480"/>
          </a:xfrm>
        </p:grpSpPr>
        <p:sp>
          <p:nvSpPr>
            <p:cNvPr id="444" name="Shape 444"/>
            <p:cNvSpPr/>
            <p:nvPr/>
          </p:nvSpPr>
          <p:spPr>
            <a:xfrm>
              <a:off x="585575" y="-411481"/>
              <a:ext cx="965201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buFont typeface="Arial"/>
                <a:defRPr sz="2000">
                  <a:solidFill>
                    <a:srgbClr val="00D100"/>
                  </a:solidFill>
                  <a:uFill>
                    <a:solidFill>
                      <a:srgbClr val="00D100"/>
                    </a:solidFill>
                  </a:uFill>
                  <a:latin typeface="+mn-lt"/>
                  <a:ea typeface="+mn-ea"/>
                  <a:cs typeface="+mn-cs"/>
                  <a:sym typeface="ヒラギノ角ゴ Pro W3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000">
                  <a:solidFill>
                    <a:srgbClr val="00D100"/>
                  </a:solidFill>
                  <a:uFill>
                    <a:solidFill>
                      <a:srgbClr val="00D100"/>
                    </a:solidFill>
                  </a:uFill>
                </a:rPr>
                <a:t>順方向</a:t>
              </a:r>
            </a:p>
          </p:txBody>
        </p:sp>
        <p:sp>
          <p:nvSpPr>
            <p:cNvPr id="445" name="Shape 445"/>
            <p:cNvSpPr/>
            <p:nvPr/>
          </p:nvSpPr>
          <p:spPr>
            <a:xfrm flipV="1">
              <a:off x="1066800" y="0"/>
              <a:ext cx="1588" cy="1143000"/>
            </a:xfrm>
            <a:prstGeom prst="line">
              <a:avLst/>
            </a:prstGeom>
            <a:noFill/>
            <a:ln w="50800" cap="flat">
              <a:solidFill>
                <a:srgbClr val="00D1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sp>
        <p:nvSpPr>
          <p:cNvPr id="447" name="Shape 447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pic>
        <p:nvPicPr>
          <p:cNvPr id="44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7582" y="1780043"/>
            <a:ext cx="2608836" cy="4682040"/>
          </a:xfrm>
          <a:prstGeom prst="rect">
            <a:avLst/>
          </a:prstGeom>
          <a:ln w="12700">
            <a:round/>
          </a:ln>
        </p:spPr>
      </p:pic>
      <p:grpSp>
        <p:nvGrpSpPr>
          <p:cNvPr id="451" name="Group 451"/>
          <p:cNvGrpSpPr/>
          <p:nvPr/>
        </p:nvGrpSpPr>
        <p:grpSpPr>
          <a:xfrm>
            <a:off x="1420895" y="5014648"/>
            <a:ext cx="6133359" cy="342901"/>
            <a:chOff x="38099" y="0"/>
            <a:chExt cx="6133357" cy="342899"/>
          </a:xfrm>
        </p:grpSpPr>
        <p:sp>
          <p:nvSpPr>
            <p:cNvPr id="449" name="Shape 449"/>
            <p:cNvSpPr/>
            <p:nvPr/>
          </p:nvSpPr>
          <p:spPr>
            <a:xfrm>
              <a:off x="38100" y="-1"/>
              <a:ext cx="1702004" cy="3429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左のモータ：B</a:t>
              </a:r>
            </a:p>
          </p:txBody>
        </p:sp>
        <p:sp>
          <p:nvSpPr>
            <p:cNvPr id="450" name="Shape 450"/>
            <p:cNvSpPr/>
            <p:nvPr/>
          </p:nvSpPr>
          <p:spPr>
            <a:xfrm>
              <a:off x="4459395" y="-1"/>
              <a:ext cx="1712063" cy="3429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右のモータ：C</a:t>
              </a: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3" grpId="2"/>
      <p:bldP build="whole" bldLvl="1" animBg="1" rev="0" advAuto="0" spid="44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ロボットの右回転</a:t>
            </a:r>
          </a:p>
        </p:txBody>
      </p:sp>
      <p:sp>
        <p:nvSpPr>
          <p:cNvPr id="454" name="Shape 454"/>
          <p:cNvSpPr/>
          <p:nvPr>
            <p:ph type="body" idx="1"/>
          </p:nvPr>
        </p:nvSpPr>
        <p:spPr>
          <a:xfrm>
            <a:off x="317500" y="1184275"/>
            <a:ext cx="8509000" cy="58166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左のモータBを順回転、右のモータCを逆回転</a:t>
            </a:r>
          </a:p>
        </p:txBody>
      </p:sp>
      <p:sp>
        <p:nvSpPr>
          <p:cNvPr id="455" name="Shape 455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pic>
        <p:nvPicPr>
          <p:cNvPr id="456" name="スクリーンショット 2014-09-01 17.16.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8986" y="2782375"/>
            <a:ext cx="6286501" cy="1485901"/>
          </a:xfrm>
          <a:prstGeom prst="rect">
            <a:avLst/>
          </a:prstGeom>
          <a:ln w="12700">
            <a:round/>
          </a:ln>
        </p:spPr>
      </p:pic>
      <p:sp>
        <p:nvSpPr>
          <p:cNvPr id="457" name="Shape 457"/>
          <p:cNvSpPr/>
          <p:nvPr/>
        </p:nvSpPr>
        <p:spPr>
          <a:xfrm>
            <a:off x="263525" y="1712962"/>
            <a:ext cx="8616950" cy="4707930"/>
          </a:xfrm>
          <a:prstGeom prst="roundRect">
            <a:avLst>
              <a:gd name="adj" fmla="val 10362"/>
            </a:avLst>
          </a:prstGeom>
          <a:ln w="12700">
            <a:solidFill>
              <a:srgbClr val="919191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58" name="Shape 458"/>
          <p:cNvSpPr/>
          <p:nvPr/>
        </p:nvSpPr>
        <p:spPr>
          <a:xfrm>
            <a:off x="337550" y="3398325"/>
            <a:ext cx="159542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スタートブロック</a:t>
            </a:r>
          </a:p>
        </p:txBody>
      </p:sp>
      <p:grpSp>
        <p:nvGrpSpPr>
          <p:cNvPr id="461" name="Group 461"/>
          <p:cNvGrpSpPr/>
          <p:nvPr/>
        </p:nvGrpSpPr>
        <p:grpSpPr>
          <a:xfrm>
            <a:off x="2930344" y="2471156"/>
            <a:ext cx="325189" cy="360822"/>
            <a:chOff x="0" y="0"/>
            <a:chExt cx="325188" cy="360821"/>
          </a:xfrm>
        </p:grpSpPr>
        <p:sp>
          <p:nvSpPr>
            <p:cNvPr id="459" name="Shape 459"/>
            <p:cNvSpPr/>
            <p:nvPr/>
          </p:nvSpPr>
          <p:spPr>
            <a:xfrm>
              <a:off x="7688" y="21660"/>
              <a:ext cx="3175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460" name="Shape 460"/>
            <p:cNvSpPr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/>
                  </a:uFill>
                </a:rPr>
                <a:t>1</a:t>
              </a:r>
            </a:p>
          </p:txBody>
        </p:sp>
      </p:grpSp>
      <p:grpSp>
        <p:nvGrpSpPr>
          <p:cNvPr id="464" name="Group 464"/>
          <p:cNvGrpSpPr/>
          <p:nvPr/>
        </p:nvGrpSpPr>
        <p:grpSpPr>
          <a:xfrm>
            <a:off x="5332029" y="2496556"/>
            <a:ext cx="325190" cy="360822"/>
            <a:chOff x="0" y="0"/>
            <a:chExt cx="325188" cy="360821"/>
          </a:xfrm>
        </p:grpSpPr>
        <p:sp>
          <p:nvSpPr>
            <p:cNvPr id="462" name="Shape 462"/>
            <p:cNvSpPr/>
            <p:nvPr/>
          </p:nvSpPr>
          <p:spPr>
            <a:xfrm>
              <a:off x="7688" y="21660"/>
              <a:ext cx="3175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463" name="Shape 463"/>
            <p:cNvSpPr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/>
                  </a:uFill>
                </a:rPr>
                <a:t>2</a:t>
              </a:r>
            </a:p>
          </p:txBody>
        </p:sp>
      </p:grpSp>
      <p:sp>
        <p:nvSpPr>
          <p:cNvPr id="465" name="Shape 465"/>
          <p:cNvSpPr/>
          <p:nvPr/>
        </p:nvSpPr>
        <p:spPr>
          <a:xfrm>
            <a:off x="3254757" y="2499167"/>
            <a:ext cx="61214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前進</a:t>
            </a:r>
          </a:p>
        </p:txBody>
      </p:sp>
      <p:sp>
        <p:nvSpPr>
          <p:cNvPr id="466" name="Shape 466"/>
          <p:cNvSpPr/>
          <p:nvPr/>
        </p:nvSpPr>
        <p:spPr>
          <a:xfrm>
            <a:off x="5618343" y="2511867"/>
            <a:ext cx="84074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右回転</a:t>
            </a:r>
          </a:p>
        </p:txBody>
      </p:sp>
      <p:sp>
        <p:nvSpPr>
          <p:cNvPr id="467" name="Shape 467"/>
          <p:cNvSpPr/>
          <p:nvPr/>
        </p:nvSpPr>
        <p:spPr>
          <a:xfrm>
            <a:off x="6009851" y="4048602"/>
            <a:ext cx="342428" cy="1282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468" name="Shape 468"/>
          <p:cNvSpPr/>
          <p:nvPr/>
        </p:nvSpPr>
        <p:spPr>
          <a:xfrm>
            <a:off x="6313782" y="4048602"/>
            <a:ext cx="123888" cy="568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797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469" name="Shape 469"/>
          <p:cNvSpPr/>
          <p:nvPr/>
        </p:nvSpPr>
        <p:spPr>
          <a:xfrm>
            <a:off x="6377437" y="5190484"/>
            <a:ext cx="21805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モータBのパワー：</a:t>
            </a:r>
            <a:endParaRPr sz="1600">
              <a:uFill>
                <a:solidFill/>
              </a:u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  <a:p>
            <a:pPr lvl="0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50（順回転）</a:t>
            </a:r>
          </a:p>
        </p:txBody>
      </p:sp>
      <p:sp>
        <p:nvSpPr>
          <p:cNvPr id="470" name="Shape 470"/>
          <p:cNvSpPr/>
          <p:nvPr/>
        </p:nvSpPr>
        <p:spPr>
          <a:xfrm>
            <a:off x="6377437" y="4424580"/>
            <a:ext cx="218050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モータCのパワー：</a:t>
            </a:r>
            <a:endParaRPr sz="1600">
              <a:uFill>
                <a:solidFill/>
              </a:u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  <a:p>
            <a:pPr lvl="0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-50（逆回転）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ロボットにおける要素技術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xfrm>
            <a:off x="8575786" y="6464300"/>
            <a:ext cx="377404" cy="25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>
            <a:lvl1pPr algn="r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</a:fld>
          </a:p>
        </p:txBody>
      </p:sp>
      <p:sp>
        <p:nvSpPr>
          <p:cNvPr id="32" name="Shape 32"/>
          <p:cNvSpPr/>
          <p:nvPr/>
        </p:nvSpPr>
        <p:spPr>
          <a:xfrm>
            <a:off x="516410" y="3092554"/>
            <a:ext cx="811118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0" marR="0" algn="ctr" defTabSz="457200">
              <a:lnSpc>
                <a:spcPts val="31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uFillTx/>
              </a:defRPr>
            </a:pPr>
            <a:r>
              <a:rPr sz="2600">
                <a:latin typeface="+mj-lt"/>
                <a:ea typeface="+mj-ea"/>
                <a:cs typeface="+mj-cs"/>
                <a:sym typeface="ヒラギノ角ゴ Pro W6"/>
              </a:rPr>
              <a:t>感じる</a:t>
            </a:r>
            <a:r>
              <a:rPr sz="2600">
                <a:latin typeface="+mn-lt"/>
                <a:ea typeface="+mn-ea"/>
                <a:cs typeface="+mn-cs"/>
                <a:sym typeface="ヒラギノ角ゴ Pro W3"/>
              </a:rPr>
              <a:t>、</a:t>
            </a:r>
            <a:r>
              <a:rPr sz="2600">
                <a:latin typeface="+mj-lt"/>
                <a:ea typeface="+mj-ea"/>
                <a:cs typeface="+mj-cs"/>
                <a:sym typeface="ヒラギノ角ゴ Pro W6"/>
              </a:rPr>
              <a:t>判断する</a:t>
            </a:r>
            <a:r>
              <a:rPr sz="2600">
                <a:latin typeface="+mn-lt"/>
                <a:ea typeface="+mn-ea"/>
                <a:cs typeface="+mn-cs"/>
                <a:sym typeface="ヒラギノ角ゴ Pro W3"/>
              </a:rPr>
              <a:t>、</a:t>
            </a:r>
            <a:r>
              <a:rPr sz="2600">
                <a:latin typeface="+mj-lt"/>
                <a:ea typeface="+mj-ea"/>
                <a:cs typeface="+mj-cs"/>
                <a:sym typeface="ヒラギノ角ゴ Pro W6"/>
              </a:rPr>
              <a:t>動く</a:t>
            </a:r>
            <a:r>
              <a:rPr sz="2600">
                <a:latin typeface="+mn-lt"/>
                <a:ea typeface="+mn-ea"/>
                <a:cs typeface="+mn-cs"/>
                <a:sym typeface="ヒラギノ角ゴ Pro W3"/>
              </a:rPr>
              <a:t>がそなわっている</a:t>
            </a:r>
            <a:r>
              <a:rPr sz="2600">
                <a:latin typeface="+mj-lt"/>
                <a:ea typeface="+mj-ea"/>
                <a:cs typeface="+mj-cs"/>
                <a:sym typeface="ヒラギノ角ゴ Pro W6"/>
              </a:rPr>
              <a:t>人工物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586531" y="3109742"/>
            <a:ext cx="3986785" cy="1677446"/>
            <a:chOff x="-305318" y="-77245"/>
            <a:chExt cx="3986784" cy="1677445"/>
          </a:xfrm>
        </p:grpSpPr>
        <p:sp>
          <p:nvSpPr>
            <p:cNvPr id="33" name="Shape 33"/>
            <p:cNvSpPr/>
            <p:nvPr/>
          </p:nvSpPr>
          <p:spPr>
            <a:xfrm>
              <a:off x="653023" y="901700"/>
              <a:ext cx="2070101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 defTabSz="457200">
                <a:lnSpc>
                  <a:spcPts val="26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>
                  <a:solidFill>
                    <a:srgbClr val="8EFA00"/>
                  </a:solidFill>
                  <a:uFillTx/>
                  <a:latin typeface="+mj-lt"/>
                  <a:ea typeface="+mj-ea"/>
                  <a:cs typeface="+mj-cs"/>
                  <a:sym typeface="ヒラギノ角ゴ Pro W6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200">
                  <a:solidFill>
                    <a:srgbClr val="8EFA00"/>
                  </a:solidFill>
                </a:rPr>
                <a:t>センシング技術</a:t>
              </a:r>
            </a:p>
          </p:txBody>
        </p:sp>
        <p:sp>
          <p:nvSpPr>
            <p:cNvPr id="34" name="Shape 34"/>
            <p:cNvSpPr/>
            <p:nvPr/>
          </p:nvSpPr>
          <p:spPr>
            <a:xfrm>
              <a:off x="-32513" y="-77246"/>
              <a:ext cx="1118520" cy="394746"/>
            </a:xfrm>
            <a:prstGeom prst="rect">
              <a:avLst/>
            </a:prstGeom>
            <a:noFill/>
            <a:ln w="38100" cap="flat">
              <a:solidFill>
                <a:srgbClr val="8EFA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marL="0" marR="0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  <a:latin typeface="Times"/>
                  <a:ea typeface="Times"/>
                  <a:cs typeface="Times"/>
                  <a:sym typeface="Times"/>
                </a:defRPr>
              </a:pPr>
            </a:p>
          </p:txBody>
        </p:sp>
        <p:sp>
          <p:nvSpPr>
            <p:cNvPr id="35" name="Shape 35"/>
            <p:cNvSpPr/>
            <p:nvPr/>
          </p:nvSpPr>
          <p:spPr>
            <a:xfrm>
              <a:off x="456797" y="351332"/>
              <a:ext cx="180547" cy="7576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36" name="Shape 36"/>
            <p:cNvSpPr/>
            <p:nvPr/>
          </p:nvSpPr>
          <p:spPr>
            <a:xfrm>
              <a:off x="-305319" y="1270000"/>
              <a:ext cx="3986785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 algn="ctr" defTabSz="457200">
                <a:lnSpc>
                  <a:spcPts val="21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>
                  <a:uFillTx/>
                  <a:latin typeface="+mn-lt"/>
                  <a:ea typeface="+mn-ea"/>
                  <a:cs typeface="+mn-cs"/>
                  <a:sym typeface="ヒラギノ角ゴ Pro W3"/>
                </a:defRPr>
              </a:lvl1pPr>
            </a:lstStyle>
            <a:p>
              <a:pPr lvl="0"/>
              <a:r>
                <a:t>外界の情報をセンサを介して取り込む</a:t>
              </a:r>
            </a:p>
          </p:txBody>
        </p:sp>
        <p:sp>
          <p:nvSpPr>
            <p:cNvPr id="37" name="Shape 37"/>
            <p:cNvSpPr/>
            <p:nvPr/>
          </p:nvSpPr>
          <p:spPr>
            <a:xfrm flipH="1">
              <a:off x="685800" y="1092200"/>
              <a:ext cx="66357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210198" y="3116588"/>
            <a:ext cx="6715789" cy="2184377"/>
            <a:chOff x="-89927" y="-70398"/>
            <a:chExt cx="6715788" cy="2184375"/>
          </a:xfrm>
        </p:grpSpPr>
        <p:sp>
          <p:nvSpPr>
            <p:cNvPr id="39" name="Shape 39"/>
            <p:cNvSpPr/>
            <p:nvPr/>
          </p:nvSpPr>
          <p:spPr>
            <a:xfrm>
              <a:off x="-89928" y="-70399"/>
              <a:ext cx="1414929" cy="400599"/>
            </a:xfrm>
            <a:prstGeom prst="rect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marL="0" marR="0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  <a:latin typeface="Times"/>
                  <a:ea typeface="Times"/>
                  <a:cs typeface="Times"/>
                  <a:sym typeface="Times"/>
                </a:defRPr>
              </a:pPr>
            </a:p>
          </p:txBody>
        </p:sp>
        <p:sp>
          <p:nvSpPr>
            <p:cNvPr id="40" name="Shape 40"/>
            <p:cNvSpPr/>
            <p:nvPr/>
          </p:nvSpPr>
          <p:spPr>
            <a:xfrm>
              <a:off x="800882" y="349268"/>
              <a:ext cx="1215899" cy="7479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1" name="Shape 41"/>
            <p:cNvSpPr/>
            <p:nvPr/>
          </p:nvSpPr>
          <p:spPr>
            <a:xfrm>
              <a:off x="2593802" y="841194"/>
              <a:ext cx="4032060" cy="514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defTabSz="457200">
                <a:lnSpc>
                  <a:spcPts val="26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>
                  <a:solidFill>
                    <a:srgbClr val="FF2600"/>
                  </a:solidFill>
                  <a:uFillTx/>
                  <a:latin typeface="+mj-lt"/>
                  <a:ea typeface="+mj-ea"/>
                  <a:cs typeface="+mj-cs"/>
                  <a:sym typeface="ヒラギノ角ゴ Pro W6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200">
                  <a:solidFill>
                    <a:srgbClr val="FF2600"/>
                  </a:solidFill>
                </a:rPr>
                <a:t>人工知能技術(じんこうちのう)</a:t>
              </a:r>
            </a:p>
          </p:txBody>
        </p:sp>
        <p:sp>
          <p:nvSpPr>
            <p:cNvPr id="42" name="Shape 42"/>
            <p:cNvSpPr/>
            <p:nvPr/>
          </p:nvSpPr>
          <p:spPr>
            <a:xfrm>
              <a:off x="2440629" y="1270000"/>
              <a:ext cx="3613564" cy="843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algn="ctr" defTabSz="457200">
                <a:lnSpc>
                  <a:spcPts val="21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>
                  <a:uFillTx/>
                  <a:latin typeface="+mn-lt"/>
                  <a:ea typeface="+mn-ea"/>
                  <a:cs typeface="+mn-cs"/>
                  <a:sym typeface="ヒラギノ角ゴ Pro W3"/>
                </a:defRPr>
              </a:lvl1pPr>
            </a:lstStyle>
            <a:p>
              <a:pPr lvl="0"/>
              <a:r>
                <a:t>センサ情報を基に状況を判断</a:t>
              </a:r>
            </a:p>
          </p:txBody>
        </p:sp>
        <p:sp>
          <p:nvSpPr>
            <p:cNvPr id="43" name="Shape 43"/>
            <p:cNvSpPr/>
            <p:nvPr/>
          </p:nvSpPr>
          <p:spPr>
            <a:xfrm flipH="1">
              <a:off x="2006600" y="1092200"/>
              <a:ext cx="613837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3809948" y="1677464"/>
            <a:ext cx="4388007" cy="1865124"/>
            <a:chOff x="-127973" y="-8156"/>
            <a:chExt cx="4388006" cy="1865123"/>
          </a:xfrm>
        </p:grpSpPr>
        <p:sp>
          <p:nvSpPr>
            <p:cNvPr id="45" name="Shape 45"/>
            <p:cNvSpPr/>
            <p:nvPr/>
          </p:nvSpPr>
          <p:spPr>
            <a:xfrm>
              <a:off x="-127974" y="1411883"/>
              <a:ext cx="768684" cy="445084"/>
            </a:xfrm>
            <a:prstGeom prst="rect">
              <a:avLst/>
            </a:prstGeom>
            <a:noFill/>
            <a:ln w="38100" cap="flat">
              <a:solidFill>
                <a:srgbClr val="FF93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marL="0" marR="0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  <a:latin typeface="Times"/>
                  <a:ea typeface="Times"/>
                  <a:cs typeface="Times"/>
                  <a:sym typeface="Times"/>
                </a:defRPr>
              </a:pPr>
            </a:p>
          </p:txBody>
        </p:sp>
        <p:sp>
          <p:nvSpPr>
            <p:cNvPr id="46" name="Shape 46"/>
            <p:cNvSpPr/>
            <p:nvPr/>
          </p:nvSpPr>
          <p:spPr>
            <a:xfrm>
              <a:off x="1567632" y="-8157"/>
              <a:ext cx="2562404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 defTabSz="457200">
                <a:lnSpc>
                  <a:spcPts val="26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>
                  <a:solidFill>
                    <a:srgbClr val="FF9300"/>
                  </a:solidFill>
                  <a:uFillTx/>
                  <a:latin typeface="+mj-lt"/>
                  <a:ea typeface="+mj-ea"/>
                  <a:cs typeface="+mj-cs"/>
                  <a:sym typeface="ヒラギノ角ゴ Pro W6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200">
                  <a:solidFill>
                    <a:srgbClr val="FF9300"/>
                  </a:solidFill>
                </a:rPr>
                <a:t>制御技術(せいぎょ)</a:t>
              </a:r>
            </a:p>
          </p:txBody>
        </p:sp>
        <p:sp>
          <p:nvSpPr>
            <p:cNvPr id="47" name="Shape 47"/>
            <p:cNvSpPr/>
            <p:nvPr/>
          </p:nvSpPr>
          <p:spPr>
            <a:xfrm>
              <a:off x="1631132" y="368300"/>
              <a:ext cx="2628901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 algn="ctr" defTabSz="457200">
                <a:lnSpc>
                  <a:spcPts val="21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>
                  <a:uFillTx/>
                  <a:latin typeface="+mn-lt"/>
                  <a:ea typeface="+mn-ea"/>
                  <a:cs typeface="+mn-cs"/>
                  <a:sym typeface="ヒラギノ角ゴ Pro W3"/>
                </a:defRPr>
              </a:lvl1pPr>
            </a:lstStyle>
            <a:p>
              <a:pPr lvl="0"/>
              <a:r>
                <a:t>状況判断に合わせた制御</a:t>
              </a:r>
            </a:p>
          </p:txBody>
        </p:sp>
        <p:sp>
          <p:nvSpPr>
            <p:cNvPr id="48" name="Shape 48"/>
            <p:cNvSpPr/>
            <p:nvPr/>
          </p:nvSpPr>
          <p:spPr>
            <a:xfrm flipH="1" flipV="1">
              <a:off x="876300" y="177797"/>
              <a:ext cx="689277" cy="909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9" name="Shape 49"/>
            <p:cNvSpPr/>
            <p:nvPr/>
          </p:nvSpPr>
          <p:spPr>
            <a:xfrm flipV="1">
              <a:off x="273279" y="186888"/>
              <a:ext cx="605438" cy="124569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defTabSz="457200">
                <a:defRPr sz="1200">
                  <a:uFillTx/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5350" y="4792067"/>
            <a:ext cx="4862712" cy="1468785"/>
            <a:chOff x="0" y="0"/>
            <a:chExt cx="4862710" cy="1468784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4862711" cy="1270000"/>
              <a:chOff x="0" y="0"/>
              <a:chExt cx="4862710" cy="1270000"/>
            </a:xfrm>
          </p:grpSpPr>
          <p:pic>
            <p:nvPicPr>
              <p:cNvPr id="51" name="pasted-image.tif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2413000" cy="1270000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pic>
            <p:nvPicPr>
              <p:cNvPr id="52" name="pasted-image.tif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207938" y="0"/>
                <a:ext cx="2413001" cy="1270000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pic>
            <p:nvPicPr>
              <p:cNvPr id="53" name="pasted-image.tif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49710" y="0"/>
                <a:ext cx="2413001" cy="1270000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</p:grpSp>
        <p:sp>
          <p:nvSpPr>
            <p:cNvPr id="55" name="Shape 55"/>
            <p:cNvSpPr/>
            <p:nvPr/>
          </p:nvSpPr>
          <p:spPr>
            <a:xfrm>
              <a:off x="554549" y="1138584"/>
              <a:ext cx="3753613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0" marR="0" algn="ctr" defTabSz="457200">
                <a:lnSpc>
                  <a:spcPts val="21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>
                  <a:uFillTx/>
                  <a:latin typeface="+mn-lt"/>
                  <a:ea typeface="+mn-ea"/>
                  <a:cs typeface="+mn-cs"/>
                  <a:sym typeface="ヒラギノ角ゴ Pro W3"/>
                </a:defRPr>
              </a:lvl1pPr>
            </a:lstStyle>
            <a:p>
              <a:pPr lvl="0"/>
              <a:r>
                <a:t>（タッチセンサ、超音波センサ等）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5212605" y="4792067"/>
            <a:ext cx="2413001" cy="1468785"/>
            <a:chOff x="0" y="0"/>
            <a:chExt cx="2413000" cy="1468784"/>
          </a:xfrm>
        </p:grpSpPr>
        <p:pic>
          <p:nvPicPr>
            <p:cNvPr id="57" name="pasted-image.ti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413000" cy="12700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8" name="Shape 58"/>
            <p:cNvSpPr/>
            <p:nvPr/>
          </p:nvSpPr>
          <p:spPr>
            <a:xfrm>
              <a:off x="461606" y="1138584"/>
              <a:ext cx="1489788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0" marR="0" algn="ctr" defTabSz="457200">
                <a:lnSpc>
                  <a:spcPts val="21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>
                  <a:uFillTx/>
                  <a:latin typeface="+mn-lt"/>
                  <a:ea typeface="+mn-ea"/>
                  <a:cs typeface="+mn-cs"/>
                  <a:sym typeface="ヒラギノ角ゴ Pro W3"/>
                </a:defRPr>
              </a:lvl1pPr>
            </a:lstStyle>
            <a:p>
              <a:pPr lvl="0"/>
              <a:r>
                <a:t>（EV3本体）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2803202" y="1082774"/>
            <a:ext cx="2413001" cy="1495326"/>
            <a:chOff x="0" y="0"/>
            <a:chExt cx="2413000" cy="1495325"/>
          </a:xfrm>
        </p:grpSpPr>
        <p:pic>
          <p:nvPicPr>
            <p:cNvPr id="60" name="pasted-image.ti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413000" cy="12700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61" name="Shape 61"/>
            <p:cNvSpPr/>
            <p:nvPr/>
          </p:nvSpPr>
          <p:spPr>
            <a:xfrm>
              <a:off x="577849" y="1165125"/>
              <a:ext cx="125730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0" marR="0" algn="ctr" defTabSz="457200">
                <a:lnSpc>
                  <a:spcPts val="21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>
                  <a:uFillTx/>
                  <a:latin typeface="+mn-lt"/>
                  <a:ea typeface="+mn-ea"/>
                  <a:cs typeface="+mn-cs"/>
                  <a:sym typeface="ヒラギノ角ゴ Pro W3"/>
                </a:defRPr>
              </a:lvl1pPr>
            </a:lstStyle>
            <a:p>
              <a:pPr lvl="0"/>
              <a:r>
                <a:t>（モータ）</a:t>
              </a:r>
            </a:p>
          </p:txBody>
        </p:sp>
      </p:grp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/>
          <p:nvPr/>
        </p:nvSpPr>
        <p:spPr>
          <a:xfrm flipV="1">
            <a:off x="1565566" y="2294856"/>
            <a:ext cx="1" cy="2685932"/>
          </a:xfrm>
          <a:prstGeom prst="line">
            <a:avLst/>
          </a:prstGeom>
          <a:ln w="12700">
            <a:solidFill/>
            <a:prstDash val="sysDot"/>
            <a:miter lim="400000"/>
            <a:headEnd type="oval"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473" name="Shape 4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ロボットを90度右回転させるには？</a:t>
            </a:r>
          </a:p>
        </p:txBody>
      </p:sp>
      <p:sp>
        <p:nvSpPr>
          <p:cNvPr id="474" name="Shape 474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pic>
        <p:nvPicPr>
          <p:cNvPr id="47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897" y="3945895"/>
            <a:ext cx="1055339" cy="1894003"/>
          </a:xfrm>
          <a:prstGeom prst="rect">
            <a:avLst/>
          </a:prstGeom>
          <a:ln w="12700">
            <a:round/>
          </a:ln>
        </p:spPr>
      </p:pic>
      <p:sp>
        <p:nvSpPr>
          <p:cNvPr id="476" name="Shape 476"/>
          <p:cNvSpPr/>
          <p:nvPr/>
        </p:nvSpPr>
        <p:spPr>
          <a:xfrm>
            <a:off x="1564058" y="2266187"/>
            <a:ext cx="511450" cy="1"/>
          </a:xfrm>
          <a:prstGeom prst="line">
            <a:avLst/>
          </a:prstGeom>
          <a:ln w="12700">
            <a:solidFill/>
            <a:prstDash val="sysDot"/>
            <a:miter lim="400000"/>
            <a:headEnd type="oval"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485" name="Shape 485"/>
          <p:cNvSpPr/>
          <p:nvPr/>
        </p:nvSpPr>
        <p:spPr>
          <a:xfrm>
            <a:off x="1599652" y="2274944"/>
            <a:ext cx="250813" cy="25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fill="norm" stroke="1" extrusionOk="0">
                <a:moveTo>
                  <a:pt x="20250" y="0"/>
                </a:moveTo>
                <a:cubicBezTo>
                  <a:pt x="21600" y="14850"/>
                  <a:pt x="14850" y="21600"/>
                  <a:pt x="0" y="20250"/>
                </a:cubicBezTo>
              </a:path>
            </a:pathLst>
          </a:custGeom>
          <a:ln w="12700">
            <a:solidFill/>
            <a:round/>
            <a:headEnd type="arrow"/>
            <a:tailEnd type="arrow"/>
          </a:ln>
        </p:spPr>
        <p:txBody>
          <a:bodyPr/>
          <a:lstStyle/>
          <a:p>
            <a:pPr lvl="0"/>
          </a:p>
        </p:txBody>
      </p:sp>
      <p:sp>
        <p:nvSpPr>
          <p:cNvPr id="478" name="Shape 478"/>
          <p:cNvSpPr/>
          <p:nvPr/>
        </p:nvSpPr>
        <p:spPr>
          <a:xfrm>
            <a:off x="1861299" y="2519095"/>
            <a:ext cx="62514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90度</a:t>
            </a:r>
          </a:p>
        </p:txBody>
      </p:sp>
      <p:sp>
        <p:nvSpPr>
          <p:cNvPr id="479" name="Shape 479"/>
          <p:cNvSpPr/>
          <p:nvPr/>
        </p:nvSpPr>
        <p:spPr>
          <a:xfrm>
            <a:off x="3866385" y="2939674"/>
            <a:ext cx="358394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1. 時間制御</a:t>
            </a:r>
            <a:endParaRPr>
              <a:uFill>
                <a:solidFill/>
              </a:u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モータのパワーと持続時間を調整</a:t>
            </a:r>
          </a:p>
        </p:txBody>
      </p:sp>
      <p:sp>
        <p:nvSpPr>
          <p:cNvPr id="480" name="Shape 480"/>
          <p:cNvSpPr/>
          <p:nvPr>
            <p:ph type="body" idx="1"/>
          </p:nvPr>
        </p:nvSpPr>
        <p:spPr>
          <a:xfrm>
            <a:off x="317500" y="1184275"/>
            <a:ext cx="8509000" cy="58166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どのように実現するか考えてみよう！</a:t>
            </a:r>
          </a:p>
        </p:txBody>
      </p:sp>
      <p:sp>
        <p:nvSpPr>
          <p:cNvPr id="481" name="Shape 481"/>
          <p:cNvSpPr/>
          <p:nvPr/>
        </p:nvSpPr>
        <p:spPr>
          <a:xfrm>
            <a:off x="3880052" y="4133883"/>
            <a:ext cx="3812541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2. 回転制御</a:t>
            </a:r>
            <a:endParaRPr>
              <a:uFill>
                <a:solidFill/>
              </a:u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モータの回転数もしくは角度を調整</a:t>
            </a:r>
          </a:p>
        </p:txBody>
      </p:sp>
      <p:sp>
        <p:nvSpPr>
          <p:cNvPr id="482" name="Shape 482"/>
          <p:cNvSpPr/>
          <p:nvPr/>
        </p:nvSpPr>
        <p:spPr>
          <a:xfrm>
            <a:off x="425221" y="5980722"/>
            <a:ext cx="8293558" cy="330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→複数の問題解決方法があるので、いろいろと試してみよう！(試行錯誤しよう)</a:t>
            </a:r>
          </a:p>
        </p:txBody>
      </p:sp>
      <p:sp>
        <p:nvSpPr>
          <p:cNvPr id="483" name="Shape 483"/>
          <p:cNvSpPr/>
          <p:nvPr/>
        </p:nvSpPr>
        <p:spPr>
          <a:xfrm>
            <a:off x="3645851" y="2654300"/>
            <a:ext cx="4280944" cy="2484438"/>
          </a:xfrm>
          <a:prstGeom prst="roundRect">
            <a:avLst>
              <a:gd name="adj" fmla="val 15000"/>
            </a:avLst>
          </a:prstGeom>
          <a:ln w="12700">
            <a:solidFill/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84" name="Shape 484"/>
          <p:cNvSpPr/>
          <p:nvPr/>
        </p:nvSpPr>
        <p:spPr>
          <a:xfrm>
            <a:off x="5237985" y="2506395"/>
            <a:ext cx="840741" cy="330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ヒント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ロボットを90度右回転させるには</a:t>
            </a:r>
          </a:p>
        </p:txBody>
      </p:sp>
      <p:sp>
        <p:nvSpPr>
          <p:cNvPr id="488" name="Shape 488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sp>
        <p:nvSpPr>
          <p:cNvPr id="489" name="Shape 489"/>
          <p:cNvSpPr/>
          <p:nvPr/>
        </p:nvSpPr>
        <p:spPr>
          <a:xfrm>
            <a:off x="1212748" y="5980722"/>
            <a:ext cx="6718504" cy="330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→回転制御の方が便利(同じ動きでロボットを早くしたいとき等)</a:t>
            </a:r>
          </a:p>
        </p:txBody>
      </p:sp>
      <p:grpSp>
        <p:nvGrpSpPr>
          <p:cNvPr id="497" name="Group 497"/>
          <p:cNvGrpSpPr/>
          <p:nvPr/>
        </p:nvGrpSpPr>
        <p:grpSpPr>
          <a:xfrm>
            <a:off x="355101" y="1318729"/>
            <a:ext cx="4133213" cy="4270613"/>
            <a:chOff x="0" y="0"/>
            <a:chExt cx="4133211" cy="4270612"/>
          </a:xfrm>
        </p:grpSpPr>
        <p:pic>
          <p:nvPicPr>
            <p:cNvPr id="490" name="スクリーンショット 2014-09-10 13.27.26.png"/>
            <p:cNvPicPr/>
            <p:nvPr/>
          </p:nvPicPr>
          <p:blipFill>
            <a:blip r:embed="rId2">
              <a:extLst/>
            </a:blip>
            <a:srcRect l="3491" t="8973" r="1199" b="3886"/>
            <a:stretch>
              <a:fillRect/>
            </a:stretch>
          </p:blipFill>
          <p:spPr>
            <a:xfrm>
              <a:off x="431698" y="1097075"/>
              <a:ext cx="2112717" cy="2342446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491" name="Shape 491"/>
            <p:cNvSpPr/>
            <p:nvPr/>
          </p:nvSpPr>
          <p:spPr>
            <a:xfrm>
              <a:off x="0" y="145714"/>
              <a:ext cx="4133212" cy="4124899"/>
            </a:xfrm>
            <a:prstGeom prst="roundRect">
              <a:avLst>
                <a:gd name="adj" fmla="val 9035"/>
              </a:avLst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492" name="Shape 492"/>
            <p:cNvSpPr/>
            <p:nvPr/>
          </p:nvSpPr>
          <p:spPr>
            <a:xfrm>
              <a:off x="200769" y="547784"/>
              <a:ext cx="358394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モータのパワーと持続時間を調整</a:t>
              </a:r>
            </a:p>
          </p:txBody>
        </p:sp>
        <p:sp>
          <p:nvSpPr>
            <p:cNvPr id="493" name="Shape 493"/>
            <p:cNvSpPr/>
            <p:nvPr/>
          </p:nvSpPr>
          <p:spPr>
            <a:xfrm>
              <a:off x="1353284" y="-1"/>
              <a:ext cx="1426643" cy="330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1. 時間制御 </a:t>
              </a:r>
            </a:p>
          </p:txBody>
        </p:sp>
        <p:sp>
          <p:nvSpPr>
            <p:cNvPr id="494" name="Shape 494"/>
            <p:cNvSpPr/>
            <p:nvPr/>
          </p:nvSpPr>
          <p:spPr>
            <a:xfrm>
              <a:off x="1737185" y="2029132"/>
              <a:ext cx="297089" cy="54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5797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495" name="Shape 495"/>
            <p:cNvSpPr/>
            <p:nvPr/>
          </p:nvSpPr>
          <p:spPr>
            <a:xfrm>
              <a:off x="2013713" y="2420614"/>
              <a:ext cx="1689914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600">
                  <a:uFill>
                    <a:solidFill/>
                  </a:uFill>
                </a:rPr>
                <a:t>持続時間：1.5秒</a:t>
              </a:r>
            </a:p>
          </p:txBody>
        </p:sp>
        <p:sp>
          <p:nvSpPr>
            <p:cNvPr id="496" name="Shape 496"/>
            <p:cNvSpPr/>
            <p:nvPr/>
          </p:nvSpPr>
          <p:spPr>
            <a:xfrm>
              <a:off x="769935" y="3555307"/>
              <a:ext cx="2593341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>
                  <a:uFillTx/>
                </a:defRPr>
              </a:pPr>
              <a:r>
                <a:rPr sz="1600">
                  <a:uFill>
                    <a:solidFill/>
                  </a:uFill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rPr>
                <a:t>パワーを変更すると</a:t>
              </a:r>
              <a:endParaRPr sz="16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  <a:p>
              <a:pPr lvl="0">
                <a:defRPr>
                  <a:uFillTx/>
                </a:defRPr>
              </a:pPr>
              <a:r>
                <a:rPr sz="1600">
                  <a:uFill>
                    <a:solidFill/>
                  </a:uFill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rPr>
                <a:t>→持続時間の再調整が必要</a:t>
              </a:r>
            </a:p>
          </p:txBody>
        </p:sp>
      </p:grpSp>
      <p:grpSp>
        <p:nvGrpSpPr>
          <p:cNvPr id="505" name="Group 505"/>
          <p:cNvGrpSpPr/>
          <p:nvPr/>
        </p:nvGrpSpPr>
        <p:grpSpPr>
          <a:xfrm>
            <a:off x="4655686" y="1318729"/>
            <a:ext cx="4133213" cy="4270613"/>
            <a:chOff x="0" y="0"/>
            <a:chExt cx="4133211" cy="4270612"/>
          </a:xfrm>
        </p:grpSpPr>
        <p:sp>
          <p:nvSpPr>
            <p:cNvPr id="498" name="Shape 498"/>
            <p:cNvSpPr/>
            <p:nvPr/>
          </p:nvSpPr>
          <p:spPr>
            <a:xfrm>
              <a:off x="160335" y="538872"/>
              <a:ext cx="381254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モータの回転数もしくは角度を調整</a:t>
              </a:r>
            </a:p>
          </p:txBody>
        </p:sp>
        <p:sp>
          <p:nvSpPr>
            <p:cNvPr id="499" name="Shape 499"/>
            <p:cNvSpPr/>
            <p:nvPr/>
          </p:nvSpPr>
          <p:spPr>
            <a:xfrm>
              <a:off x="0" y="145714"/>
              <a:ext cx="4133212" cy="4124899"/>
            </a:xfrm>
            <a:prstGeom prst="roundRect">
              <a:avLst>
                <a:gd name="adj" fmla="val 9035"/>
              </a:avLst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500" name="Shape 500"/>
            <p:cNvSpPr/>
            <p:nvPr/>
          </p:nvSpPr>
          <p:spPr>
            <a:xfrm>
              <a:off x="1353284" y="-1"/>
              <a:ext cx="1426643" cy="330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2. 回転制御 </a:t>
              </a:r>
            </a:p>
          </p:txBody>
        </p:sp>
        <p:pic>
          <p:nvPicPr>
            <p:cNvPr id="501" name="スクリーンショット 2014-09-01 20.29.24.png"/>
            <p:cNvPicPr/>
            <p:nvPr/>
          </p:nvPicPr>
          <p:blipFill>
            <a:blip r:embed="rId3">
              <a:extLst/>
            </a:blip>
            <a:srcRect l="4109" t="6300" r="4109" b="3046"/>
            <a:stretch>
              <a:fillRect/>
            </a:stretch>
          </p:blipFill>
          <p:spPr>
            <a:xfrm>
              <a:off x="438827" y="1077744"/>
              <a:ext cx="2025413" cy="237505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02" name="Shape 502"/>
            <p:cNvSpPr/>
            <p:nvPr/>
          </p:nvSpPr>
          <p:spPr>
            <a:xfrm>
              <a:off x="1846408" y="2032128"/>
              <a:ext cx="297088" cy="541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5797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503" name="Shape 503"/>
            <p:cNvSpPr/>
            <p:nvPr/>
          </p:nvSpPr>
          <p:spPr>
            <a:xfrm>
              <a:off x="2122936" y="2423611"/>
              <a:ext cx="157144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600">
                  <a:uFill>
                    <a:solidFill/>
                  </a:uFill>
                </a:rPr>
                <a:t>回転角：180度</a:t>
              </a:r>
            </a:p>
          </p:txBody>
        </p:sp>
        <p:sp>
          <p:nvSpPr>
            <p:cNvPr id="504" name="Shape 504"/>
            <p:cNvSpPr/>
            <p:nvPr/>
          </p:nvSpPr>
          <p:spPr>
            <a:xfrm>
              <a:off x="769935" y="3555307"/>
              <a:ext cx="2796541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>
                  <a:uFillTx/>
                </a:defRPr>
              </a:pPr>
              <a:r>
                <a:rPr sz="1600">
                  <a:uFill>
                    <a:solidFill/>
                  </a:uFill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rPr>
                <a:t>パワーを変更しても</a:t>
              </a:r>
              <a:endParaRPr sz="16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  <a:p>
              <a:pPr lvl="0">
                <a:defRPr>
                  <a:uFillTx/>
                </a:defRPr>
              </a:pPr>
              <a:r>
                <a:rPr sz="1600">
                  <a:uFill>
                    <a:solidFill/>
                  </a:uFill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rPr>
                <a:t>→回転角の再調整は必要なし</a:t>
              </a:r>
            </a:p>
          </p:txBody>
        </p:sp>
      </p:grp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練習問題</a:t>
            </a:r>
          </a:p>
        </p:txBody>
      </p:sp>
      <p:sp>
        <p:nvSpPr>
          <p:cNvPr id="508" name="Shape 508"/>
          <p:cNvSpPr/>
          <p:nvPr>
            <p:ph type="body" idx="1"/>
          </p:nvPr>
        </p:nvSpPr>
        <p:spPr>
          <a:xfrm>
            <a:off x="317500" y="1184275"/>
            <a:ext cx="7558534" cy="5003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endParaRPr sz="2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３秒前進して、方向を変えて自分のところへ戻ってくるプログラムをつくろう</a:t>
            </a:r>
            <a:endParaRPr sz="2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2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思い通りにロボットを動かしてみよう</a:t>
            </a:r>
          </a:p>
        </p:txBody>
      </p:sp>
      <p:sp>
        <p:nvSpPr>
          <p:cNvPr id="509" name="Shape 50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600">
                <a:uFill>
                  <a:solidFill/>
                </a:uFill>
              </a:rPr>
            </a:fld>
          </a:p>
        </p:txBody>
      </p:sp>
      <p:pic>
        <p:nvPicPr>
          <p:cNvPr id="51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7135" y="4812263"/>
            <a:ext cx="1795481" cy="1873545"/>
          </a:xfrm>
          <a:prstGeom prst="rect">
            <a:avLst/>
          </a:prstGeom>
          <a:ln w="12700">
            <a:round/>
          </a:ln>
        </p:spPr>
      </p:pic>
      <p:sp>
        <p:nvSpPr>
          <p:cNvPr id="511" name="Shape 511"/>
          <p:cNvSpPr/>
          <p:nvPr/>
        </p:nvSpPr>
        <p:spPr>
          <a:xfrm>
            <a:off x="3494082" y="5216398"/>
            <a:ext cx="853441" cy="434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lnSpc>
                <a:spcPct val="80000"/>
              </a:lnSpc>
              <a:defRPr>
                <a:uFillTx/>
              </a:defRPr>
            </a:pPr>
            <a:r>
              <a:rPr sz="11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これは</a:t>
            </a:r>
            <a:endParaRPr sz="1100">
              <a:uFill>
                <a:solidFill/>
              </a:u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  <a:p>
            <a:pPr lvl="0" algn="ctr">
              <a:lnSpc>
                <a:spcPct val="80000"/>
              </a:lnSpc>
              <a:defRPr>
                <a:uFillTx/>
              </a:defRPr>
            </a:pPr>
            <a:r>
              <a:rPr sz="11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簡単かも！</a:t>
            </a:r>
          </a:p>
        </p:txBody>
      </p:sp>
      <p:pic>
        <p:nvPicPr>
          <p:cNvPr id="51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8652" y="4815585"/>
            <a:ext cx="1790701" cy="1866901"/>
          </a:xfrm>
          <a:prstGeom prst="rect">
            <a:avLst/>
          </a:prstGeom>
          <a:ln w="12700">
            <a:round/>
          </a:ln>
        </p:spPr>
      </p:pic>
      <p:sp>
        <p:nvSpPr>
          <p:cNvPr id="513" name="Shape 513"/>
          <p:cNvSpPr/>
          <p:nvPr/>
        </p:nvSpPr>
        <p:spPr>
          <a:xfrm>
            <a:off x="7935192" y="5331968"/>
            <a:ext cx="358141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…</a:t>
            </a:r>
          </a:p>
        </p:txBody>
      </p:sp>
      <p:pic>
        <p:nvPicPr>
          <p:cNvPr id="514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42254" y="3833548"/>
            <a:ext cx="2273301" cy="2248228"/>
          </a:xfrm>
          <a:prstGeom prst="rect">
            <a:avLst/>
          </a:prstGeom>
          <a:ln w="12700">
            <a:round/>
          </a:ln>
        </p:spPr>
      </p:pic>
      <p:sp>
        <p:nvSpPr>
          <p:cNvPr id="515" name="Shape 515"/>
          <p:cNvSpPr/>
          <p:nvPr/>
        </p:nvSpPr>
        <p:spPr>
          <a:xfrm>
            <a:off x="1179584" y="4032077"/>
            <a:ext cx="1795481" cy="1"/>
          </a:xfrm>
          <a:prstGeom prst="line">
            <a:avLst/>
          </a:prstGeom>
          <a:ln w="25400">
            <a:solidFill/>
            <a:miter lim="400000"/>
            <a:tail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16" name="Shape 516"/>
          <p:cNvSpPr/>
          <p:nvPr/>
        </p:nvSpPr>
        <p:spPr>
          <a:xfrm flipH="1">
            <a:off x="2981290" y="4061437"/>
            <a:ext cx="1" cy="1795481"/>
          </a:xfrm>
          <a:prstGeom prst="line">
            <a:avLst/>
          </a:prstGeom>
          <a:ln w="25400">
            <a:solidFill/>
            <a:miter lim="400000"/>
            <a:tail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17" name="Shape 517"/>
          <p:cNvSpPr/>
          <p:nvPr/>
        </p:nvSpPr>
        <p:spPr>
          <a:xfrm flipH="1">
            <a:off x="1187067" y="5860877"/>
            <a:ext cx="1795481" cy="1"/>
          </a:xfrm>
          <a:prstGeom prst="line">
            <a:avLst/>
          </a:prstGeom>
          <a:ln w="25400">
            <a:solidFill/>
            <a:miter lim="400000"/>
            <a:tailEnd type="stealth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18" name="Shape 518"/>
          <p:cNvSpPr/>
          <p:nvPr/>
        </p:nvSpPr>
        <p:spPr>
          <a:xfrm flipV="1">
            <a:off x="1188324" y="4061437"/>
            <a:ext cx="1" cy="1795481"/>
          </a:xfrm>
          <a:prstGeom prst="line">
            <a:avLst/>
          </a:prstGeom>
          <a:ln w="25400">
            <a:solidFill/>
            <a:miter lim="400000"/>
            <a:tailEnd type="stealth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roup 524"/>
          <p:cNvGrpSpPr/>
          <p:nvPr/>
        </p:nvGrpSpPr>
        <p:grpSpPr>
          <a:xfrm>
            <a:off x="3207625" y="2496509"/>
            <a:ext cx="2728750" cy="2722666"/>
            <a:chOff x="16482" y="16482"/>
            <a:chExt cx="2728749" cy="2722665"/>
          </a:xfrm>
        </p:grpSpPr>
        <p:sp>
          <p:nvSpPr>
            <p:cNvPr id="520" name="Shape 520"/>
            <p:cNvSpPr/>
            <p:nvPr/>
          </p:nvSpPr>
          <p:spPr>
            <a:xfrm flipV="1">
              <a:off x="36330" y="53217"/>
              <a:ext cx="1" cy="268593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521" name="Shape 521"/>
            <p:cNvSpPr/>
            <p:nvPr/>
          </p:nvSpPr>
          <p:spPr>
            <a:xfrm>
              <a:off x="16482" y="36330"/>
              <a:ext cx="268593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522" name="Shape 522"/>
            <p:cNvSpPr/>
            <p:nvPr/>
          </p:nvSpPr>
          <p:spPr>
            <a:xfrm flipH="1">
              <a:off x="2726905" y="16482"/>
              <a:ext cx="1" cy="268593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523" name="Shape 523"/>
            <p:cNvSpPr/>
            <p:nvPr/>
          </p:nvSpPr>
          <p:spPr>
            <a:xfrm flipH="1" flipV="1">
              <a:off x="59300" y="2728107"/>
              <a:ext cx="268593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</p:grpSp>
      <p:sp>
        <p:nvSpPr>
          <p:cNvPr id="525" name="Shape 5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ロボットを一周させるには？</a:t>
            </a:r>
          </a:p>
        </p:txBody>
      </p:sp>
      <p:sp>
        <p:nvSpPr>
          <p:cNvPr id="526" name="Shape 526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pic>
        <p:nvPicPr>
          <p:cNvPr id="52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9803" y="4184282"/>
            <a:ext cx="1055340" cy="1894003"/>
          </a:xfrm>
          <a:prstGeom prst="rect">
            <a:avLst/>
          </a:prstGeom>
          <a:ln w="12700">
            <a:round/>
          </a:ln>
        </p:spPr>
      </p:pic>
      <p:pic>
        <p:nvPicPr>
          <p:cNvPr id="52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2767846" y="1569356"/>
            <a:ext cx="1055340" cy="1894002"/>
          </a:xfrm>
          <a:prstGeom prst="rect">
            <a:avLst/>
          </a:prstGeom>
          <a:ln w="12700">
            <a:round/>
          </a:ln>
        </p:spPr>
      </p:pic>
      <p:pic>
        <p:nvPicPr>
          <p:cNvPr id="52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5390378" y="1637399"/>
            <a:ext cx="1055340" cy="1894002"/>
          </a:xfrm>
          <a:prstGeom prst="rect">
            <a:avLst/>
          </a:prstGeom>
          <a:ln w="12700">
            <a:round/>
          </a:ln>
        </p:spPr>
      </p:pic>
      <p:pic>
        <p:nvPicPr>
          <p:cNvPr id="53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320814" y="4261132"/>
            <a:ext cx="1055340" cy="1894003"/>
          </a:xfrm>
          <a:prstGeom prst="rect">
            <a:avLst/>
          </a:prstGeom>
          <a:ln w="12700">
            <a:round/>
          </a:ln>
        </p:spPr>
      </p:pic>
      <p:sp>
        <p:nvSpPr>
          <p:cNvPr id="531" name="Shape 531"/>
          <p:cNvSpPr/>
          <p:nvPr/>
        </p:nvSpPr>
        <p:spPr>
          <a:xfrm>
            <a:off x="1192580" y="3568917"/>
            <a:ext cx="1636053" cy="57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1回目</a:t>
            </a:r>
            <a:endParaRPr sz="1600">
              <a:uFill>
                <a:solidFill/>
              </a:uFill>
              <a:latin typeface="ヒラギノ角ゴ ProN W6"/>
              <a:ea typeface="ヒラギノ角ゴ ProN W6"/>
              <a:cs typeface="ヒラギノ角ゴ ProN W6"/>
              <a:sym typeface="ヒラギノ角ゴ ProN W6"/>
            </a:endParaRPr>
          </a:p>
          <a:p>
            <a:pPr lvl="0" algn="ctr">
              <a:defRPr>
                <a:uFillTx/>
              </a:defRPr>
            </a:pPr>
            <a:r>
              <a:rPr sz="13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3秒前進→90度回転</a:t>
            </a:r>
          </a:p>
        </p:txBody>
      </p:sp>
      <p:sp>
        <p:nvSpPr>
          <p:cNvPr id="532" name="Shape 532"/>
          <p:cNvSpPr/>
          <p:nvPr/>
        </p:nvSpPr>
        <p:spPr>
          <a:xfrm>
            <a:off x="6315367" y="3568917"/>
            <a:ext cx="1636053" cy="57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3回目</a:t>
            </a:r>
            <a:endParaRPr sz="1600">
              <a:uFill>
                <a:solidFill/>
              </a:uFill>
              <a:latin typeface="ヒラギノ角ゴ ProN W6"/>
              <a:ea typeface="ヒラギノ角ゴ ProN W6"/>
              <a:cs typeface="ヒラギノ角ゴ ProN W6"/>
              <a:sym typeface="ヒラギノ角ゴ ProN W6"/>
            </a:endParaRPr>
          </a:p>
          <a:p>
            <a:pPr lvl="0" algn="ctr">
              <a:defRPr>
                <a:uFillTx/>
              </a:defRPr>
            </a:pPr>
            <a:r>
              <a:rPr sz="13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3秒前進→90度回転</a:t>
            </a:r>
          </a:p>
        </p:txBody>
      </p:sp>
      <p:sp>
        <p:nvSpPr>
          <p:cNvPr id="533" name="Shape 533"/>
          <p:cNvSpPr/>
          <p:nvPr/>
        </p:nvSpPr>
        <p:spPr>
          <a:xfrm>
            <a:off x="3753973" y="1373861"/>
            <a:ext cx="1636054" cy="57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2回目</a:t>
            </a:r>
            <a:endParaRPr sz="1600">
              <a:uFill>
                <a:solidFill/>
              </a:uFill>
              <a:latin typeface="ヒラギノ角ゴ ProN W6"/>
              <a:ea typeface="ヒラギノ角ゴ ProN W6"/>
              <a:cs typeface="ヒラギノ角ゴ ProN W6"/>
              <a:sym typeface="ヒラギノ角ゴ ProN W6"/>
            </a:endParaRPr>
          </a:p>
          <a:p>
            <a:pPr lvl="0" algn="ctr">
              <a:defRPr>
                <a:uFillTx/>
              </a:defRPr>
            </a:pPr>
            <a:r>
              <a:rPr sz="13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3秒前進→90度回転</a:t>
            </a:r>
          </a:p>
        </p:txBody>
      </p:sp>
      <p:sp>
        <p:nvSpPr>
          <p:cNvPr id="534" name="Shape 534"/>
          <p:cNvSpPr/>
          <p:nvPr/>
        </p:nvSpPr>
        <p:spPr>
          <a:xfrm>
            <a:off x="3753973" y="5763972"/>
            <a:ext cx="1636054" cy="57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4回目</a:t>
            </a:r>
            <a:endParaRPr sz="1600">
              <a:uFill>
                <a:solidFill/>
              </a:uFill>
              <a:latin typeface="ヒラギノ角ゴ ProN W6"/>
              <a:ea typeface="ヒラギノ角ゴ ProN W6"/>
              <a:cs typeface="ヒラギノ角ゴ ProN W6"/>
              <a:sym typeface="ヒラギノ角ゴ ProN W6"/>
            </a:endParaRPr>
          </a:p>
          <a:p>
            <a:pPr lvl="0" algn="ctr">
              <a:defRPr>
                <a:uFillTx/>
              </a:defRPr>
            </a:pPr>
            <a:r>
              <a:rPr sz="13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3秒前進→90度回転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9" grpId="2"/>
      <p:bldP build="whole" bldLvl="1" animBg="1" rev="0" advAuto="0" spid="530" grpId="3"/>
      <p:bldP build="whole" bldLvl="1" animBg="1" rev="0" advAuto="0" spid="528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42900">
              <a:buSzPct val="125000"/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3秒前進と90度右回転を4回繰り返せばよい</a:t>
            </a:r>
            <a:endParaRPr sz="2200">
              <a:uFill>
                <a:solidFill/>
              </a:uFill>
            </a:endParaRPr>
          </a:p>
          <a:p>
            <a:pPr lvl="0" marL="342900">
              <a:buSzPct val="125000"/>
              <a:defRPr sz="1800">
                <a:uFillTx/>
              </a:defRPr>
            </a:pPr>
            <a:endParaRPr sz="2200">
              <a:uFill>
                <a:solidFill/>
              </a:uFill>
            </a:endParaRPr>
          </a:p>
          <a:p>
            <a:pPr lvl="0" marL="342900">
              <a:buSzPct val="125000"/>
              <a:defRPr sz="1800">
                <a:uFillTx/>
              </a:defRPr>
            </a:pPr>
            <a:endParaRPr sz="2200">
              <a:uFill>
                <a:solidFill/>
              </a:uFill>
            </a:endParaRPr>
          </a:p>
          <a:p>
            <a:pPr lvl="0" marL="342900">
              <a:buSzPct val="125000"/>
              <a:defRPr sz="1800">
                <a:uFillTx/>
              </a:defRPr>
            </a:pPr>
            <a:endParaRPr sz="2200">
              <a:uFill>
                <a:solidFill/>
              </a:uFill>
            </a:endParaRPr>
          </a:p>
          <a:p>
            <a:pPr lvl="0" marL="342900">
              <a:buSzPct val="125000"/>
              <a:defRPr sz="1800">
                <a:uFillTx/>
              </a:defRPr>
            </a:pPr>
            <a:endParaRPr sz="2200">
              <a:uFill>
                <a:solidFill/>
              </a:uFill>
            </a:endParaRPr>
          </a:p>
          <a:p>
            <a:pPr lvl="0" marL="342900">
              <a:buSzPct val="125000"/>
              <a:defRPr sz="1800">
                <a:uFillTx/>
              </a:defRPr>
            </a:pPr>
            <a:endParaRPr sz="2200">
              <a:uFill>
                <a:solidFill/>
              </a:uFill>
            </a:endParaRPr>
          </a:p>
          <a:p>
            <a:pPr lvl="0" marL="342900">
              <a:buSzPct val="125000"/>
              <a:defRPr sz="1800">
                <a:uFillTx/>
              </a:defRPr>
            </a:pPr>
            <a:endParaRPr sz="2200">
              <a:uFill>
                <a:solidFill/>
              </a:uFill>
            </a:endParaRPr>
          </a:p>
          <a:p>
            <a:pPr lvl="0" marL="342900">
              <a:buSzPct val="125000"/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繰り返し処理(ループブロック)を利用</a:t>
            </a:r>
          </a:p>
        </p:txBody>
      </p:sp>
      <p:sp>
        <p:nvSpPr>
          <p:cNvPr id="537" name="Shape 5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ロボットを一周させるには？</a:t>
            </a:r>
          </a:p>
        </p:txBody>
      </p:sp>
      <p:sp>
        <p:nvSpPr>
          <p:cNvPr id="538" name="Shape 538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pic>
        <p:nvPicPr>
          <p:cNvPr id="539" name="スクリーンショット 2014-09-01 21.03.0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460" y="2625075"/>
            <a:ext cx="8679080" cy="626859"/>
          </a:xfrm>
          <a:prstGeom prst="rect">
            <a:avLst/>
          </a:prstGeom>
          <a:ln w="12700">
            <a:round/>
          </a:ln>
        </p:spPr>
      </p:pic>
      <p:sp>
        <p:nvSpPr>
          <p:cNvPr id="540" name="Shape 540"/>
          <p:cNvSpPr/>
          <p:nvPr/>
        </p:nvSpPr>
        <p:spPr>
          <a:xfrm>
            <a:off x="263525" y="1941562"/>
            <a:ext cx="8616950" cy="1750171"/>
          </a:xfrm>
          <a:prstGeom prst="roundRect">
            <a:avLst>
              <a:gd name="adj" fmla="val 27874"/>
            </a:avLst>
          </a:prstGeom>
          <a:ln w="12700">
            <a:solidFill>
              <a:srgbClr val="919191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41" name="Shape 541"/>
          <p:cNvSpPr/>
          <p:nvPr/>
        </p:nvSpPr>
        <p:spPr>
          <a:xfrm>
            <a:off x="1009700" y="2096733"/>
            <a:ext cx="1636053" cy="57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1回目</a:t>
            </a:r>
            <a:endParaRPr sz="1600">
              <a:uFill>
                <a:solidFill/>
              </a:uFill>
              <a:latin typeface="ヒラギノ角ゴ ProN W6"/>
              <a:ea typeface="ヒラギノ角ゴ ProN W6"/>
              <a:cs typeface="ヒラギノ角ゴ ProN W6"/>
              <a:sym typeface="ヒラギノ角ゴ ProN W6"/>
            </a:endParaRPr>
          </a:p>
          <a:p>
            <a:pPr lvl="0" algn="ctr">
              <a:defRPr>
                <a:uFillTx/>
              </a:defRPr>
            </a:pPr>
            <a:r>
              <a:rPr sz="13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3秒前進→90度回転</a:t>
            </a:r>
          </a:p>
        </p:txBody>
      </p:sp>
      <p:sp>
        <p:nvSpPr>
          <p:cNvPr id="542" name="Shape 542"/>
          <p:cNvSpPr/>
          <p:nvPr/>
        </p:nvSpPr>
        <p:spPr>
          <a:xfrm>
            <a:off x="5080927" y="2096733"/>
            <a:ext cx="1636053" cy="57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3回目</a:t>
            </a:r>
            <a:endParaRPr sz="1600">
              <a:uFill>
                <a:solidFill/>
              </a:uFill>
              <a:latin typeface="ヒラギノ角ゴ ProN W6"/>
              <a:ea typeface="ヒラギノ角ゴ ProN W6"/>
              <a:cs typeface="ヒラギノ角ゴ ProN W6"/>
              <a:sym typeface="ヒラギノ角ゴ ProN W6"/>
            </a:endParaRPr>
          </a:p>
          <a:p>
            <a:pPr lvl="0" algn="ctr">
              <a:defRPr>
                <a:uFillTx/>
              </a:defRPr>
            </a:pPr>
            <a:r>
              <a:rPr sz="13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3秒前進→90度回転</a:t>
            </a:r>
          </a:p>
        </p:txBody>
      </p:sp>
      <p:sp>
        <p:nvSpPr>
          <p:cNvPr id="543" name="Shape 543"/>
          <p:cNvSpPr/>
          <p:nvPr/>
        </p:nvSpPr>
        <p:spPr>
          <a:xfrm>
            <a:off x="2931014" y="2096733"/>
            <a:ext cx="1636053" cy="57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2回目</a:t>
            </a:r>
            <a:endParaRPr sz="1600">
              <a:uFill>
                <a:solidFill/>
              </a:uFill>
              <a:latin typeface="ヒラギノ角ゴ ProN W6"/>
              <a:ea typeface="ヒラギノ角ゴ ProN W6"/>
              <a:cs typeface="ヒラギノ角ゴ ProN W6"/>
              <a:sym typeface="ヒラギノ角ゴ ProN W6"/>
            </a:endParaRPr>
          </a:p>
          <a:p>
            <a:pPr lvl="0" algn="ctr">
              <a:defRPr>
                <a:uFillTx/>
              </a:defRPr>
            </a:pPr>
            <a:r>
              <a:rPr sz="13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3秒前進→90度回転</a:t>
            </a:r>
          </a:p>
        </p:txBody>
      </p:sp>
      <p:sp>
        <p:nvSpPr>
          <p:cNvPr id="544" name="Shape 544"/>
          <p:cNvSpPr/>
          <p:nvPr/>
        </p:nvSpPr>
        <p:spPr>
          <a:xfrm>
            <a:off x="6963517" y="2096733"/>
            <a:ext cx="1636053" cy="577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defRPr>
                <a:uFillTx/>
              </a:defRPr>
            </a:pPr>
            <a:r>
              <a:rPr sz="1600">
                <a:uFill>
                  <a:solidFill/>
                </a:u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4回目</a:t>
            </a:r>
            <a:endParaRPr sz="1600">
              <a:uFill>
                <a:solidFill/>
              </a:uFill>
              <a:latin typeface="ヒラギノ角ゴ ProN W6"/>
              <a:ea typeface="ヒラギノ角ゴ ProN W6"/>
              <a:cs typeface="ヒラギノ角ゴ ProN W6"/>
              <a:sym typeface="ヒラギノ角ゴ ProN W6"/>
            </a:endParaRPr>
          </a:p>
          <a:p>
            <a:pPr lvl="0" algn="ctr">
              <a:defRPr>
                <a:uFillTx/>
              </a:defRPr>
            </a:pPr>
            <a:r>
              <a:rPr sz="1300">
                <a:uFill>
                  <a:solidFill/>
                </a:uFill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3秒前進→90度回転</a:t>
            </a:r>
          </a:p>
        </p:txBody>
      </p:sp>
      <p:sp>
        <p:nvSpPr>
          <p:cNvPr id="545" name="Shape 545"/>
          <p:cNvSpPr/>
          <p:nvPr/>
        </p:nvSpPr>
        <p:spPr>
          <a:xfrm>
            <a:off x="1310131" y="3843968"/>
            <a:ext cx="6304739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100周するには？→800個のブロックを並べる必要があり！</a:t>
            </a:r>
          </a:p>
        </p:txBody>
      </p:sp>
      <p:pic>
        <p:nvPicPr>
          <p:cNvPr id="54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2356" y="5143187"/>
            <a:ext cx="1516905" cy="1328970"/>
          </a:xfrm>
          <a:prstGeom prst="rect">
            <a:avLst/>
          </a:prstGeom>
          <a:ln w="12700">
            <a:round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スクリーンショット 2014-09-01 21.21.5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750" y="1718062"/>
            <a:ext cx="8318500" cy="3251201"/>
          </a:xfrm>
          <a:prstGeom prst="rect">
            <a:avLst/>
          </a:prstGeom>
          <a:ln w="12700">
            <a:round/>
          </a:ln>
        </p:spPr>
      </p:pic>
      <p:sp>
        <p:nvSpPr>
          <p:cNvPr id="549" name="Shape 5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ロボットを一周させるには</a:t>
            </a:r>
          </a:p>
        </p:txBody>
      </p:sp>
      <p:sp>
        <p:nvSpPr>
          <p:cNvPr id="550" name="Shape 550"/>
          <p:cNvSpPr/>
          <p:nvPr>
            <p:ph type="body" idx="1"/>
          </p:nvPr>
        </p:nvSpPr>
        <p:spPr>
          <a:xfrm>
            <a:off x="317500" y="1184275"/>
            <a:ext cx="8509000" cy="58166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3秒前進と90度右回転を4回繰り返す</a:t>
            </a:r>
          </a:p>
        </p:txBody>
      </p:sp>
      <p:sp>
        <p:nvSpPr>
          <p:cNvPr id="551" name="Shape 551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  <p:sp>
        <p:nvSpPr>
          <p:cNvPr id="552" name="Shape 552"/>
          <p:cNvSpPr/>
          <p:nvPr/>
        </p:nvSpPr>
        <p:spPr>
          <a:xfrm>
            <a:off x="263525" y="1712962"/>
            <a:ext cx="8616950" cy="4707930"/>
          </a:xfrm>
          <a:prstGeom prst="roundRect">
            <a:avLst>
              <a:gd name="adj" fmla="val 10362"/>
            </a:avLst>
          </a:prstGeom>
          <a:ln w="12700">
            <a:solidFill>
              <a:srgbClr val="919191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555" name="Group 555"/>
          <p:cNvGrpSpPr/>
          <p:nvPr/>
        </p:nvGrpSpPr>
        <p:grpSpPr>
          <a:xfrm>
            <a:off x="1622752" y="2013089"/>
            <a:ext cx="325189" cy="360822"/>
            <a:chOff x="0" y="0"/>
            <a:chExt cx="325188" cy="360821"/>
          </a:xfrm>
        </p:grpSpPr>
        <p:sp>
          <p:nvSpPr>
            <p:cNvPr id="553" name="Shape 553"/>
            <p:cNvSpPr/>
            <p:nvPr/>
          </p:nvSpPr>
          <p:spPr>
            <a:xfrm>
              <a:off x="7688" y="21660"/>
              <a:ext cx="3175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554" name="Shape 554"/>
            <p:cNvSpPr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/>
                  </a:uFill>
                </a:rPr>
                <a:t>1</a:t>
              </a:r>
            </a:p>
          </p:txBody>
        </p:sp>
      </p:grpSp>
      <p:grpSp>
        <p:nvGrpSpPr>
          <p:cNvPr id="558" name="Group 558"/>
          <p:cNvGrpSpPr/>
          <p:nvPr/>
        </p:nvGrpSpPr>
        <p:grpSpPr>
          <a:xfrm>
            <a:off x="2277934" y="2731252"/>
            <a:ext cx="325189" cy="360822"/>
            <a:chOff x="0" y="0"/>
            <a:chExt cx="325188" cy="360821"/>
          </a:xfrm>
        </p:grpSpPr>
        <p:sp>
          <p:nvSpPr>
            <p:cNvPr id="556" name="Shape 556"/>
            <p:cNvSpPr/>
            <p:nvPr/>
          </p:nvSpPr>
          <p:spPr>
            <a:xfrm>
              <a:off x="7688" y="21660"/>
              <a:ext cx="3175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557" name="Shape 557"/>
            <p:cNvSpPr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/>
                  </a:uFill>
                </a:rPr>
                <a:t>2</a:t>
              </a:r>
            </a:p>
          </p:txBody>
        </p:sp>
      </p:grpSp>
      <p:sp>
        <p:nvSpPr>
          <p:cNvPr id="559" name="Shape 559"/>
          <p:cNvSpPr/>
          <p:nvPr/>
        </p:nvSpPr>
        <p:spPr>
          <a:xfrm>
            <a:off x="1947165" y="2041100"/>
            <a:ext cx="811023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ループ</a:t>
            </a:r>
          </a:p>
        </p:txBody>
      </p:sp>
      <p:sp>
        <p:nvSpPr>
          <p:cNvPr id="560" name="Shape 560"/>
          <p:cNvSpPr/>
          <p:nvPr/>
        </p:nvSpPr>
        <p:spPr>
          <a:xfrm>
            <a:off x="2564247" y="2746563"/>
            <a:ext cx="990932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3秒前進</a:t>
            </a:r>
          </a:p>
        </p:txBody>
      </p:sp>
      <p:sp>
        <p:nvSpPr>
          <p:cNvPr id="561" name="Shape 561"/>
          <p:cNvSpPr/>
          <p:nvPr/>
        </p:nvSpPr>
        <p:spPr>
          <a:xfrm>
            <a:off x="7679420" y="4151096"/>
            <a:ext cx="308180" cy="1093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5803" y="2160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FF26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562" name="Shape 562"/>
          <p:cNvSpPr/>
          <p:nvPr/>
        </p:nvSpPr>
        <p:spPr>
          <a:xfrm>
            <a:off x="6340861" y="5100008"/>
            <a:ext cx="146087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カウント：4</a:t>
            </a:r>
          </a:p>
        </p:txBody>
      </p:sp>
      <p:grpSp>
        <p:nvGrpSpPr>
          <p:cNvPr id="565" name="Group 565"/>
          <p:cNvGrpSpPr/>
          <p:nvPr/>
        </p:nvGrpSpPr>
        <p:grpSpPr>
          <a:xfrm>
            <a:off x="4701094" y="2731252"/>
            <a:ext cx="325189" cy="360822"/>
            <a:chOff x="0" y="0"/>
            <a:chExt cx="325188" cy="360821"/>
          </a:xfrm>
        </p:grpSpPr>
        <p:sp>
          <p:nvSpPr>
            <p:cNvPr id="563" name="Shape 563"/>
            <p:cNvSpPr/>
            <p:nvPr/>
          </p:nvSpPr>
          <p:spPr>
            <a:xfrm>
              <a:off x="7688" y="21660"/>
              <a:ext cx="3175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564" name="Shape 564"/>
            <p:cNvSpPr/>
            <p:nvPr/>
          </p:nvSpPr>
          <p:spPr>
            <a:xfrm>
              <a:off x="0" y="0"/>
              <a:ext cx="28207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/>
                  </a:uFill>
                </a:rPr>
                <a:t>3</a:t>
              </a:r>
            </a:p>
          </p:txBody>
        </p:sp>
      </p:grpSp>
      <p:sp>
        <p:nvSpPr>
          <p:cNvPr id="566" name="Shape 566"/>
          <p:cNvSpPr/>
          <p:nvPr/>
        </p:nvSpPr>
        <p:spPr>
          <a:xfrm>
            <a:off x="4987407" y="2746563"/>
            <a:ext cx="1369722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90度右回転</a:t>
            </a:r>
          </a:p>
        </p:txBody>
      </p:sp>
      <p:sp>
        <p:nvSpPr>
          <p:cNvPr id="567" name="Shape 567"/>
          <p:cNvSpPr/>
          <p:nvPr/>
        </p:nvSpPr>
        <p:spPr>
          <a:xfrm>
            <a:off x="1869719" y="5375051"/>
            <a:ext cx="157734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カウントを指定</a:t>
            </a:r>
          </a:p>
        </p:txBody>
      </p:sp>
      <p:pic>
        <p:nvPicPr>
          <p:cNvPr id="568" name="Hand pointer alt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7049122" y="4262720"/>
            <a:ext cx="239287" cy="301140"/>
          </a:xfrm>
          <a:prstGeom prst="rect">
            <a:avLst/>
          </a:prstGeom>
          <a:ln w="12700">
            <a:round/>
          </a:ln>
        </p:spPr>
      </p:pic>
      <p:sp>
        <p:nvSpPr>
          <p:cNvPr id="569" name="Shape 569"/>
          <p:cNvSpPr/>
          <p:nvPr/>
        </p:nvSpPr>
        <p:spPr>
          <a:xfrm flipH="1" rot="10800000">
            <a:off x="3489491" y="4550506"/>
            <a:ext cx="3535364" cy="1603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10" y="0"/>
                </a:moveTo>
                <a:cubicBezTo>
                  <a:pt x="363" y="0"/>
                  <a:pt x="0" y="799"/>
                  <a:pt x="0" y="1785"/>
                </a:cubicBezTo>
                <a:lnTo>
                  <a:pt x="0" y="15282"/>
                </a:lnTo>
                <a:cubicBezTo>
                  <a:pt x="0" y="16268"/>
                  <a:pt x="363" y="17067"/>
                  <a:pt x="810" y="17067"/>
                </a:cubicBezTo>
                <a:lnTo>
                  <a:pt x="15827" y="17067"/>
                </a:lnTo>
                <a:lnTo>
                  <a:pt x="21600" y="21600"/>
                </a:lnTo>
                <a:lnTo>
                  <a:pt x="16930" y="14229"/>
                </a:lnTo>
                <a:lnTo>
                  <a:pt x="16930" y="1785"/>
                </a:lnTo>
                <a:cubicBezTo>
                  <a:pt x="16930" y="799"/>
                  <a:pt x="16567" y="0"/>
                  <a:pt x="16120" y="0"/>
                </a:cubicBezTo>
                <a:lnTo>
                  <a:pt x="81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D6D6D6"/>
            </a:solidFill>
            <a:miter lim="400000"/>
          </a:ln>
          <a:effectLst>
            <a:outerShdw sx="100000" sy="100000" kx="0" ky="0" algn="b" rotWithShape="0" blurRad="127000" dist="76200" dir="2700000">
              <a:srgbClr val="FFFFFF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570" name="スクリーンショット 2014-09-01 21.26.14.png"/>
          <p:cNvPicPr/>
          <p:nvPr/>
        </p:nvPicPr>
        <p:blipFill>
          <a:blip r:embed="rId4">
            <a:extLst/>
          </a:blip>
          <a:srcRect l="4931" t="75827" r="0" b="0"/>
          <a:stretch>
            <a:fillRect/>
          </a:stretch>
        </p:blipFill>
        <p:spPr>
          <a:xfrm>
            <a:off x="3748976" y="5034929"/>
            <a:ext cx="2328133" cy="985104"/>
          </a:xfrm>
          <a:prstGeom prst="rect">
            <a:avLst/>
          </a:prstGeom>
          <a:ln w="38100">
            <a:solidFill>
              <a:srgbClr val="C0C0C0"/>
            </a:solidFill>
            <a:round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>
            <p:ph type="title"/>
          </p:nvPr>
        </p:nvSpPr>
        <p:spPr>
          <a:xfrm>
            <a:off x="482599" y="1184275"/>
            <a:ext cx="8178801" cy="5499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>
              <a:solidFill>
                <a:srgbClr val="F30001"/>
              </a:solidFill>
              <a:uFill>
                <a:solidFill>
                  <a:srgbClr val="FF6A00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目指せ！ロボットマスター</a:t>
            </a:r>
            <a:endParaRPr sz="2200">
              <a:solidFill>
                <a:srgbClr val="F30001"/>
              </a:solidFill>
              <a:uFill>
                <a:solidFill>
                  <a:srgbClr val="FF6A00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E10201"/>
                </a:solidFill>
                <a:uFill>
                  <a:solidFill>
                    <a:srgbClr val="FF6A00"/>
                  </a:solidFill>
                </a:uFill>
              </a:rPr>
              <a:t>ロボットを思い通りに動かそう！</a:t>
            </a:r>
            <a:endParaRPr sz="3000">
              <a:solidFill>
                <a:srgbClr val="E10201"/>
              </a:solidFill>
              <a:uFill>
                <a:solidFill>
                  <a:srgbClr val="FF6A00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uFill>
                  <a:solidFill/>
                </a:uFill>
              </a:rPr>
              <a:t>LEGO</a:t>
            </a:r>
            <a:r>
              <a:rPr sz="16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 Mindstorms EV3</a:t>
            </a:r>
            <a:r>
              <a:rPr sz="1600">
                <a:uFill>
                  <a:solidFill/>
                </a:uFill>
              </a:rPr>
              <a:t> で目指せロボコン！</a:t>
            </a:r>
            <a:endParaRPr sz="2400">
              <a:solidFill>
                <a:srgbClr val="F30001"/>
              </a:solidFill>
              <a:uFill>
                <a:solidFill>
                  <a:srgbClr val="FF6A00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F30001"/>
              </a:solidFill>
              <a:uFill>
                <a:solidFill>
                  <a:srgbClr val="FF6A00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F30001"/>
              </a:solidFill>
              <a:uFill>
                <a:solidFill>
                  <a:srgbClr val="FF6A00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500">
              <a:uFill>
                <a:solidFill>
                  <a:srgbClr val="FF6A00"/>
                </a:solidFill>
              </a:uFill>
              <a:latin typeface="+mn-lt"/>
              <a:ea typeface="+mn-ea"/>
              <a:cs typeface="+mn-cs"/>
              <a:sym typeface="ヒラギノ角ゴ Pro W3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500">
              <a:uFill>
                <a:solidFill>
                  <a:srgbClr val="FF6A00"/>
                </a:solidFill>
              </a:uFill>
              <a:latin typeface="+mn-lt"/>
              <a:ea typeface="+mn-ea"/>
              <a:cs typeface="+mn-cs"/>
              <a:sym typeface="ヒラギノ角ゴ Pro W3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500">
              <a:uFill>
                <a:solidFill>
                  <a:srgbClr val="FF6A00"/>
                </a:solidFill>
              </a:uFill>
              <a:latin typeface="+mn-lt"/>
              <a:ea typeface="+mn-ea"/>
              <a:cs typeface="+mn-cs"/>
              <a:sym typeface="ヒラギノ角ゴ Pro W3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500">
              <a:uFill>
                <a:solidFill>
                  <a:srgbClr val="FF6A00"/>
                </a:solidFill>
              </a:uFill>
              <a:latin typeface="+mn-lt"/>
              <a:ea typeface="+mn-ea"/>
              <a:cs typeface="+mn-cs"/>
              <a:sym typeface="ヒラギノ角ゴ Pro W3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500">
              <a:uFill>
                <a:solidFill>
                  <a:srgbClr val="FF6A00"/>
                </a:solidFill>
              </a:uFill>
              <a:latin typeface="+mn-lt"/>
              <a:ea typeface="+mn-ea"/>
              <a:cs typeface="+mn-cs"/>
              <a:sym typeface="ヒラギノ角ゴ Pro W3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500">
              <a:uFill>
                <a:solidFill>
                  <a:srgbClr val="FF6A00"/>
                </a:solidFill>
              </a:uFill>
              <a:latin typeface="+mn-lt"/>
              <a:ea typeface="+mn-ea"/>
              <a:cs typeface="+mn-cs"/>
              <a:sym typeface="ヒラギノ角ゴ Pro W3"/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1500">
              <a:uFill>
                <a:solidFill>
                  <a:srgbClr val="FF6A00"/>
                </a:solidFill>
              </a:uFill>
              <a:latin typeface="+mn-lt"/>
              <a:ea typeface="+mn-ea"/>
              <a:cs typeface="+mn-cs"/>
              <a:sym typeface="ヒラギノ角ゴ Pro W3"/>
            </a:endParaRPr>
          </a:p>
        </p:txBody>
      </p:sp>
      <p:sp>
        <p:nvSpPr>
          <p:cNvPr id="573" name="Shape 573"/>
          <p:cNvSpPr/>
          <p:nvPr/>
        </p:nvSpPr>
        <p:spPr>
          <a:xfrm>
            <a:off x="-1" y="908298"/>
            <a:ext cx="9144002" cy="1"/>
          </a:xfrm>
          <a:prstGeom prst="line">
            <a:avLst/>
          </a:prstGeom>
          <a:ln w="38100">
            <a:solidFill>
              <a:srgbClr val="F30001"/>
            </a:solidFill>
            <a:round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574" name="pasted-image.tif"/>
          <p:cNvPicPr/>
          <p:nvPr/>
        </p:nvPicPr>
        <p:blipFill>
          <a:blip r:embed="rId2">
            <a:extLst/>
          </a:blip>
          <a:srcRect l="0" t="0" r="0" b="17414"/>
          <a:stretch>
            <a:fillRect/>
          </a:stretch>
        </p:blipFill>
        <p:spPr>
          <a:xfrm flipH="1">
            <a:off x="6245550" y="4087066"/>
            <a:ext cx="1969860" cy="1875894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ロボットの組み立て</a:t>
            </a:r>
          </a:p>
        </p:txBody>
      </p:sp>
      <p:sp>
        <p:nvSpPr>
          <p:cNvPr id="65" name="Shape 65"/>
          <p:cNvSpPr/>
          <p:nvPr/>
        </p:nvSpPr>
        <p:spPr>
          <a:xfrm>
            <a:off x="1048667" y="1344339"/>
            <a:ext cx="704666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>
                <a:uFillTx/>
              </a:defRPr>
            </a:pPr>
            <a:r>
              <a:rPr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ロボットエデュケーション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⇒</a:t>
            </a:r>
            <a:r>
              <a:rPr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組み立てガイド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⇒</a:t>
            </a:r>
            <a:r>
              <a:rPr u="sng">
                <a:uFill>
                  <a:solidFill>
                    <a:srgbClr val="FF2600"/>
                  </a:solidFill>
                </a:uFill>
                <a:latin typeface="+mj-lt"/>
                <a:ea typeface="+mj-ea"/>
                <a:cs typeface="+mj-cs"/>
                <a:sym typeface="ヒラギノ角ゴ Pro W6"/>
              </a:rPr>
              <a:t>トレーニングボット</a:t>
            </a:r>
          </a:p>
        </p:txBody>
      </p:sp>
      <p:pic>
        <p:nvPicPr>
          <p:cNvPr id="66" name="スクリーンショット 2014-08-29 23.47.07.png"/>
          <p:cNvPicPr/>
          <p:nvPr/>
        </p:nvPicPr>
        <p:blipFill>
          <a:blip r:embed="rId2">
            <a:extLst/>
          </a:blip>
          <a:srcRect l="0" t="3751" r="0" b="7786"/>
          <a:stretch>
            <a:fillRect/>
          </a:stretch>
        </p:blipFill>
        <p:spPr>
          <a:xfrm>
            <a:off x="1452760" y="1905584"/>
            <a:ext cx="6238591" cy="2653997"/>
          </a:xfrm>
          <a:prstGeom prst="rect">
            <a:avLst/>
          </a:prstGeom>
          <a:ln w="12700">
            <a:solidFill>
              <a:srgbClr val="919191"/>
            </a:solidFill>
            <a:round/>
          </a:ln>
        </p:spPr>
      </p:pic>
      <p:grpSp>
        <p:nvGrpSpPr>
          <p:cNvPr id="72" name="Group 72"/>
          <p:cNvGrpSpPr/>
          <p:nvPr/>
        </p:nvGrpSpPr>
        <p:grpSpPr>
          <a:xfrm>
            <a:off x="576223" y="4752432"/>
            <a:ext cx="7991554" cy="825826"/>
            <a:chOff x="0" y="0"/>
            <a:chExt cx="7991552" cy="825825"/>
          </a:xfrm>
        </p:grpSpPr>
        <p:pic>
          <p:nvPicPr>
            <p:cNvPr id="67" name="45544_digit_mod03_02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98498" cy="825826"/>
            </a:xfrm>
            <a:prstGeom prst="rect">
              <a:avLst/>
            </a:prstGeom>
            <a:ln w="12700" cap="flat">
              <a:solidFill>
                <a:srgbClr val="919191"/>
              </a:solidFill>
              <a:prstDash val="solid"/>
              <a:miter lim="400000"/>
            </a:ln>
            <a:effectLst/>
          </p:spPr>
        </p:pic>
        <p:pic>
          <p:nvPicPr>
            <p:cNvPr id="68" name="45544_digit_mod03_010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38185" y="0"/>
              <a:ext cx="1998499" cy="825826"/>
            </a:xfrm>
            <a:prstGeom prst="rect">
              <a:avLst/>
            </a:prstGeom>
            <a:ln w="12700" cap="flat">
              <a:solidFill>
                <a:srgbClr val="919191"/>
              </a:solidFill>
              <a:prstDash val="solid"/>
              <a:miter lim="400000"/>
            </a:ln>
            <a:effectLst/>
          </p:spPr>
        </p:pic>
        <p:pic>
          <p:nvPicPr>
            <p:cNvPr id="69" name="45544_digit_mod03_030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29099" y="0"/>
              <a:ext cx="1998498" cy="825826"/>
            </a:xfrm>
            <a:prstGeom prst="rect">
              <a:avLst/>
            </a:prstGeom>
            <a:ln w="12700" cap="flat">
              <a:solidFill>
                <a:srgbClr val="919191"/>
              </a:solidFill>
              <a:prstDash val="solid"/>
              <a:miter lim="400000"/>
            </a:ln>
            <a:effectLst/>
          </p:spPr>
        </p:pic>
        <p:pic>
          <p:nvPicPr>
            <p:cNvPr id="70" name="45544_digit_mod03_020.jp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533970" y="0"/>
              <a:ext cx="1998499" cy="825826"/>
            </a:xfrm>
            <a:prstGeom prst="rect">
              <a:avLst/>
            </a:prstGeom>
            <a:ln w="12700" cap="flat">
              <a:solidFill>
                <a:srgbClr val="919191"/>
              </a:solidFill>
              <a:prstDash val="solid"/>
              <a:miter lim="400000"/>
            </a:ln>
            <a:effectLst/>
          </p:spPr>
        </p:pic>
        <p:pic>
          <p:nvPicPr>
            <p:cNvPr id="71" name="45544_digit_mod03_040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93055" y="0"/>
              <a:ext cx="1998498" cy="825826"/>
            </a:xfrm>
            <a:prstGeom prst="rect">
              <a:avLst/>
            </a:prstGeom>
            <a:ln w="12700" cap="flat">
              <a:solidFill>
                <a:srgbClr val="919191"/>
              </a:solidFill>
              <a:prstDash val="solid"/>
              <a:miter lim="400000"/>
            </a:ln>
            <a:effectLst/>
          </p:spPr>
        </p:pic>
      </p:grpSp>
      <p:sp>
        <p:nvSpPr>
          <p:cNvPr id="73" name="Shape 73"/>
          <p:cNvSpPr/>
          <p:nvPr/>
        </p:nvSpPr>
        <p:spPr>
          <a:xfrm>
            <a:off x="792732" y="5832750"/>
            <a:ext cx="7558535" cy="82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ctr">
              <a:defRPr>
                <a:uFillTx/>
              </a:defRPr>
            </a:pPr>
            <a:r>
              <a:rPr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説明書を参考にトレーニングボット（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  <a:ea typeface="+mj-ea"/>
                <a:cs typeface="+mj-cs"/>
                <a:sym typeface="ヒラギノ角ゴ Pro W6"/>
              </a:rPr>
              <a:t>7</a:t>
            </a:r>
            <a:r>
              <a:rPr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〜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  <a:ea typeface="+mj-ea"/>
                <a:cs typeface="+mj-cs"/>
                <a:sym typeface="ヒラギノ角ゴ Pro W6"/>
              </a:rPr>
              <a:t>53</a:t>
            </a:r>
            <a:r>
              <a:rPr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ページ</a:t>
            </a:r>
            <a:r>
              <a:rPr>
                <a:uFill>
                  <a:solidFill>
                    <a:srgbClr val="FF2600"/>
                  </a:solidFill>
                </a:uFill>
                <a:latin typeface="+mj-lt"/>
                <a:ea typeface="+mj-ea"/>
                <a:cs typeface="+mj-cs"/>
                <a:sym typeface="ヒラギノ角ゴ Pro W6"/>
              </a:rPr>
              <a:t>,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  <a:ea typeface="+mj-ea"/>
                <a:cs typeface="+mj-cs"/>
                <a:sym typeface="ヒラギノ角ゴ Pro W6"/>
              </a:rPr>
              <a:t>69</a:t>
            </a:r>
            <a:r>
              <a:rPr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〜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  <a:ea typeface="+mj-ea"/>
                <a:cs typeface="+mj-cs"/>
                <a:sym typeface="ヒラギノ角ゴ Pro W6"/>
              </a:rPr>
              <a:t>80</a:t>
            </a:r>
            <a:r>
              <a:rPr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ヒラギノ角ゴ Pro W3"/>
              </a:rPr>
              <a:t>ページ)を組み立てましょう！</a:t>
            </a:r>
          </a:p>
        </p:txBody>
      </p:sp>
      <p:sp>
        <p:nvSpPr>
          <p:cNvPr id="74" name="Shape 74"/>
          <p:cNvSpPr/>
          <p:nvPr/>
        </p:nvSpPr>
        <p:spPr>
          <a:xfrm>
            <a:off x="8575786" y="6464300"/>
            <a:ext cx="377404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r" defTabSz="457200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1200"/>
              <a:t>￼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78631" y="1031875"/>
            <a:ext cx="8178801" cy="5499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>
                <a:uFillTx/>
              </a:defRPr>
            </a:pPr>
            <a:endParaRPr sz="2400">
              <a:solidFill>
                <a:srgbClr val="FF6A00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  <a:p>
            <a:pPr lvl="2" indent="497840">
              <a:defRPr>
                <a:uFillTx/>
              </a:defRPr>
            </a:pPr>
            <a:r>
              <a:rPr sz="2800">
                <a:solidFill>
                  <a:srgbClr val="E10201"/>
                </a:solidFill>
                <a:uFill>
                  <a:solidFill>
                    <a:srgbClr val="FF6A00"/>
                  </a:solidFill>
                </a:uFill>
                <a:latin typeface="+mj-lt"/>
                <a:ea typeface="+mj-ea"/>
                <a:cs typeface="+mj-cs"/>
                <a:sym typeface="ヒラギノ角ゴ Pro W6"/>
              </a:rPr>
              <a:t>■ ロボットを動かすには</a:t>
            </a:r>
            <a:endParaRPr sz="2800">
              <a:solidFill>
                <a:srgbClr val="F30001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  <a:p>
            <a:pPr lvl="0">
              <a:defRPr>
                <a:uFillTx/>
              </a:defRPr>
            </a:pPr>
            <a:endParaRPr sz="2400">
              <a:solidFill>
                <a:srgbClr val="FF6A00"/>
              </a:solidFill>
              <a:uFill>
                <a:solidFill>
                  <a:srgbClr val="FF6A00"/>
                </a:solidFill>
              </a:uFill>
              <a:latin typeface="+mj-lt"/>
              <a:ea typeface="+mj-ea"/>
              <a:cs typeface="+mj-cs"/>
              <a:sym typeface="ヒラギノ角ゴ Pro W6"/>
            </a:endParaRPr>
          </a:p>
        </p:txBody>
      </p:sp>
      <p:sp>
        <p:nvSpPr>
          <p:cNvPr id="77" name="Shape 77"/>
          <p:cNvSpPr/>
          <p:nvPr>
            <p:ph type="sldNum" sz="quarter" idx="2"/>
          </p:nvPr>
        </p:nvSpPr>
        <p:spPr>
          <a:xfrm>
            <a:off x="8575786" y="6464300"/>
            <a:ext cx="377404" cy="25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>
            <a:lvl1pPr algn="r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</a:fld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ロボットを動かすには？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xfrm>
            <a:off x="8736107" y="6445001"/>
            <a:ext cx="227311" cy="3235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600">
                <a:uFill>
                  <a:solidFill/>
                </a:uFill>
              </a:rPr>
            </a:fld>
          </a:p>
        </p:txBody>
      </p:sp>
      <p:sp>
        <p:nvSpPr>
          <p:cNvPr id="81" name="Shape 81"/>
          <p:cNvSpPr/>
          <p:nvPr/>
        </p:nvSpPr>
        <p:spPr>
          <a:xfrm rot="5400000">
            <a:off x="4100450" y="2859087"/>
            <a:ext cx="943100" cy="943100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 lvl="0"/>
          </a:p>
        </p:txBody>
      </p:sp>
      <p:sp>
        <p:nvSpPr>
          <p:cNvPr id="82" name="Shape 82"/>
          <p:cNvSpPr/>
          <p:nvPr/>
        </p:nvSpPr>
        <p:spPr>
          <a:xfrm>
            <a:off x="3232467" y="4149849"/>
            <a:ext cx="2679066" cy="425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 lvl="0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プログラムが必要</a:t>
            </a:r>
          </a:p>
        </p:txBody>
      </p:sp>
      <p:pic>
        <p:nvPicPr>
          <p:cNvPr id="83" name="pasted-image.tif"/>
          <p:cNvPicPr/>
          <p:nvPr/>
        </p:nvPicPr>
        <p:blipFill>
          <a:blip r:embed="rId3">
            <a:extLst/>
          </a:blip>
          <a:srcRect l="0" t="0" r="0" b="17414"/>
          <a:stretch>
            <a:fillRect/>
          </a:stretch>
        </p:blipFill>
        <p:spPr>
          <a:xfrm flipH="1">
            <a:off x="7101389" y="1915366"/>
            <a:ext cx="1969859" cy="1875894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84" name="Shape 84"/>
          <p:cNvSpPr/>
          <p:nvPr/>
        </p:nvSpPr>
        <p:spPr>
          <a:xfrm>
            <a:off x="8130599" y="1765300"/>
            <a:ext cx="84074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？？？</a:t>
            </a:r>
          </a:p>
        </p:txBody>
      </p:sp>
      <p:sp>
        <p:nvSpPr>
          <p:cNvPr id="85" name="Shape 85"/>
          <p:cNvSpPr/>
          <p:nvPr/>
        </p:nvSpPr>
        <p:spPr>
          <a:xfrm>
            <a:off x="1637029" y="2085975"/>
            <a:ext cx="5869941" cy="425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 lvl="0">
              <a:defRPr sz="1800">
                <a:uFillTx/>
              </a:defRPr>
            </a:pPr>
            <a:r>
              <a:rPr sz="2500">
                <a:uFill>
                  <a:solidFill/>
                </a:uFill>
              </a:rPr>
              <a:t>ロボットに動きを教えなければいけない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" grpId="1"/>
      <p:bldP build="whole" bldLvl="1" animBg="1" rev="0" advAuto="0" spid="8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body" idx="1"/>
          </p:nvPr>
        </p:nvSpPr>
        <p:spPr>
          <a:xfrm>
            <a:off x="555302" y="1336675"/>
            <a:ext cx="8033396" cy="1498600"/>
          </a:xfrm>
          <a:prstGeom prst="rect">
            <a:avLst/>
          </a:prstGeom>
        </p:spPr>
        <p:txBody>
          <a:bodyPr/>
          <a:lstStyle/>
          <a:p>
            <a:pPr lvl="0" marL="574040" indent="-533400">
              <a:buClr>
                <a:srgbClr val="000000"/>
              </a:buClr>
              <a:buFont typeface="Arial"/>
              <a:buAutoNum type="arabicPeriod" startAt="1"/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PC上でソフトウェア(EV3-SW)を用いてプログラムを作成</a:t>
            </a:r>
            <a:endParaRPr sz="2200">
              <a:uFill>
                <a:solidFill/>
              </a:uFill>
            </a:endParaRPr>
          </a:p>
          <a:p>
            <a:pPr lvl="0" marL="574040" indent="-533400">
              <a:buClr>
                <a:srgbClr val="000000"/>
              </a:buClr>
              <a:buFont typeface="Arial"/>
              <a:buAutoNum type="arabicPeriod" startAt="1"/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USB/Bluetoothでロボットへダウンロード</a:t>
            </a:r>
            <a:endParaRPr sz="2200">
              <a:uFill>
                <a:solidFill/>
              </a:uFill>
            </a:endParaRPr>
          </a:p>
          <a:p>
            <a:pPr lvl="0" marL="574040" indent="-533400">
              <a:buClr>
                <a:srgbClr val="000000"/>
              </a:buClr>
              <a:buFont typeface="Arial"/>
              <a:buAutoNum type="arabicPeriod" startAt="1"/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ロボット上でプログラムを実行</a:t>
            </a:r>
          </a:p>
        </p:txBody>
      </p:sp>
      <p:sp>
        <p:nvSpPr>
          <p:cNvPr id="88" name="Shape 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プログラム実行までの流れ</a:t>
            </a:r>
          </a:p>
        </p:txBody>
      </p:sp>
      <p:pic>
        <p:nvPicPr>
          <p:cNvPr id="89" name="pasted-image.tif"/>
          <p:cNvPicPr/>
          <p:nvPr/>
        </p:nvPicPr>
        <p:blipFill>
          <a:blip r:embed="rId2">
            <a:extLst/>
          </a:blip>
          <a:srcRect l="0" t="0" r="0" b="16685"/>
          <a:stretch>
            <a:fillRect/>
          </a:stretch>
        </p:blipFill>
        <p:spPr>
          <a:xfrm>
            <a:off x="6059415" y="3717001"/>
            <a:ext cx="2103131" cy="2020507"/>
          </a:xfrm>
          <a:prstGeom prst="rect">
            <a:avLst/>
          </a:prstGeom>
          <a:ln w="12700">
            <a:round/>
          </a:ln>
        </p:spPr>
      </p:pic>
      <p:sp>
        <p:nvSpPr>
          <p:cNvPr id="90" name="Shape 90"/>
          <p:cNvSpPr/>
          <p:nvPr/>
        </p:nvSpPr>
        <p:spPr>
          <a:xfrm>
            <a:off x="4001968" y="4426082"/>
            <a:ext cx="2103041" cy="1"/>
          </a:xfrm>
          <a:prstGeom prst="line">
            <a:avLst/>
          </a:prstGeom>
          <a:ln w="25400">
            <a:solidFill/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91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03217" y="4759557"/>
            <a:ext cx="1300543" cy="330994"/>
          </a:xfrm>
          <a:prstGeom prst="rect">
            <a:avLst/>
          </a:prstGeom>
          <a:ln w="12700">
            <a:round/>
          </a:ln>
        </p:spPr>
      </p:pic>
      <p:sp>
        <p:nvSpPr>
          <p:cNvPr id="92" name="Shape 92"/>
          <p:cNvSpPr/>
          <p:nvPr/>
        </p:nvSpPr>
        <p:spPr>
          <a:xfrm>
            <a:off x="4001968" y="5140954"/>
            <a:ext cx="2103041" cy="1"/>
          </a:xfrm>
          <a:prstGeom prst="line">
            <a:avLst/>
          </a:prstGeom>
          <a:ln w="25400">
            <a:solidFill/>
            <a:prstDash val="sysDot"/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93" name="Shape 93"/>
          <p:cNvSpPr/>
          <p:nvPr/>
        </p:nvSpPr>
        <p:spPr>
          <a:xfrm>
            <a:off x="4741000" y="3959674"/>
            <a:ext cx="62497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USB</a:t>
            </a:r>
          </a:p>
        </p:txBody>
      </p:sp>
      <p:pic>
        <p:nvPicPr>
          <p:cNvPr id="94" name="スクリーンショット 2014-08-29 15.55.2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622" y="3566387"/>
            <a:ext cx="3276019" cy="2321884"/>
          </a:xfrm>
          <a:prstGeom prst="rect">
            <a:avLst/>
          </a:prstGeom>
          <a:ln w="12700">
            <a:round/>
          </a:ln>
        </p:spPr>
      </p:pic>
      <p:sp>
        <p:nvSpPr>
          <p:cNvPr id="95" name="Shape 95"/>
          <p:cNvSpPr/>
          <p:nvPr>
            <p:ph type="sldNum" sz="quarter" idx="2"/>
          </p:nvPr>
        </p:nvSpPr>
        <p:spPr>
          <a:xfrm>
            <a:off x="8575786" y="6464300"/>
            <a:ext cx="377404" cy="25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>
            <a:lvl1pPr algn="r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</a:fld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EV3ソフトウェア</a:t>
            </a:r>
          </a:p>
        </p:txBody>
      </p:sp>
      <p:sp>
        <p:nvSpPr>
          <p:cNvPr id="98" name="Shape 98"/>
          <p:cNvSpPr/>
          <p:nvPr>
            <p:ph type="body" idx="1"/>
          </p:nvPr>
        </p:nvSpPr>
        <p:spPr>
          <a:xfrm>
            <a:off x="555302" y="1336675"/>
            <a:ext cx="6489056" cy="3200500"/>
          </a:xfrm>
          <a:prstGeom prst="rect">
            <a:avLst/>
          </a:prstGeom>
        </p:spPr>
        <p:txBody>
          <a:bodyPr/>
          <a:lstStyle/>
          <a:p>
            <a:pPr lvl="0" marL="574040" indent="-533400">
              <a:buClr>
                <a:srgbClr val="000000"/>
              </a:buClr>
              <a:buFont typeface="Arial"/>
              <a:buAutoNum type="arabicPeriod" startAt="1"/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EV3ソフトウェアを起動</a:t>
            </a:r>
            <a:endParaRPr sz="2200">
              <a:uFill>
                <a:solidFill/>
              </a:uFill>
            </a:endParaRPr>
          </a:p>
          <a:p>
            <a:pPr lvl="0" marL="574040" indent="-533400">
              <a:buClr>
                <a:srgbClr val="000000"/>
              </a:buClr>
              <a:buFont typeface="Arial"/>
              <a:buAutoNum type="arabicPeriod" startAt="1"/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新規プロジェクトの作成</a:t>
            </a:r>
            <a:endParaRPr sz="2200">
              <a:uFill>
                <a:solidFill/>
              </a:uFill>
            </a:endParaRPr>
          </a:p>
          <a:p>
            <a:pPr lvl="1">
              <a:buClr>
                <a:srgbClr val="000000"/>
              </a:buClr>
              <a:buFont typeface="Arial"/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新規プロジェクト⇒プログラム⇒開く</a:t>
            </a:r>
          </a:p>
        </p:txBody>
      </p:sp>
      <p:pic>
        <p:nvPicPr>
          <p:cNvPr id="99" name="スクリーンショット 2014-08-29 16.37.5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8164" y="1320093"/>
            <a:ext cx="1409746" cy="1211337"/>
          </a:xfrm>
          <a:prstGeom prst="rect">
            <a:avLst/>
          </a:prstGeom>
          <a:ln w="12700">
            <a:round/>
          </a:ln>
        </p:spPr>
      </p:pic>
      <p:grpSp>
        <p:nvGrpSpPr>
          <p:cNvPr id="115" name="Group 115"/>
          <p:cNvGrpSpPr/>
          <p:nvPr/>
        </p:nvGrpSpPr>
        <p:grpSpPr>
          <a:xfrm>
            <a:off x="101600" y="3219201"/>
            <a:ext cx="8743950" cy="2998491"/>
            <a:chOff x="0" y="0"/>
            <a:chExt cx="8743950" cy="2998489"/>
          </a:xfrm>
        </p:grpSpPr>
        <p:grpSp>
          <p:nvGrpSpPr>
            <p:cNvPr id="104" name="Group 104"/>
            <p:cNvGrpSpPr/>
            <p:nvPr/>
          </p:nvGrpSpPr>
          <p:grpSpPr>
            <a:xfrm>
              <a:off x="0" y="187176"/>
              <a:ext cx="8629650" cy="2254345"/>
              <a:chOff x="0" y="0"/>
              <a:chExt cx="8629650" cy="2254344"/>
            </a:xfrm>
          </p:grpSpPr>
          <p:pic>
            <p:nvPicPr>
              <p:cNvPr id="100" name="スクリーンショット 2014-08-29 17.11.45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52400" y="50799"/>
                <a:ext cx="8221888" cy="1728568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101" name="Shape 101"/>
              <p:cNvSpPr/>
              <p:nvPr/>
            </p:nvSpPr>
            <p:spPr>
              <a:xfrm>
                <a:off x="0" y="0"/>
                <a:ext cx="1714500" cy="68947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02" name="Shape 102"/>
              <p:cNvSpPr/>
              <p:nvPr/>
            </p:nvSpPr>
            <p:spPr>
              <a:xfrm>
                <a:off x="0" y="1320800"/>
                <a:ext cx="1714500" cy="68947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03" name="Shape 103"/>
              <p:cNvSpPr/>
              <p:nvPr/>
            </p:nvSpPr>
            <p:spPr>
              <a:xfrm>
                <a:off x="3746500" y="1564873"/>
                <a:ext cx="4883150" cy="68947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</p:grpSp>
        <p:grpSp>
          <p:nvGrpSpPr>
            <p:cNvPr id="107" name="Group 107"/>
            <p:cNvGrpSpPr/>
            <p:nvPr/>
          </p:nvGrpSpPr>
          <p:grpSpPr>
            <a:xfrm>
              <a:off x="2503728" y="1726550"/>
              <a:ext cx="1170941" cy="877198"/>
              <a:chOff x="0" y="0"/>
              <a:chExt cx="1170939" cy="877197"/>
            </a:xfrm>
          </p:grpSpPr>
          <p:pic>
            <p:nvPicPr>
              <p:cNvPr id="105" name="Hand pointer alt.pdf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65188" y="0"/>
                <a:ext cx="440564" cy="554444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106" name="Shape 106"/>
              <p:cNvSpPr/>
              <p:nvPr/>
            </p:nvSpPr>
            <p:spPr>
              <a:xfrm>
                <a:off x="-1" y="572397"/>
                <a:ext cx="1170941" cy="304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600">
                    <a:uFill>
                      <a:solidFill/>
                    </a:uFill>
                  </a:rPr>
                  <a:t>クリック！</a:t>
                </a:r>
              </a:p>
            </p:txBody>
          </p:sp>
        </p:grpSp>
        <p:grpSp>
          <p:nvGrpSpPr>
            <p:cNvPr id="110" name="Group 110"/>
            <p:cNvGrpSpPr/>
            <p:nvPr/>
          </p:nvGrpSpPr>
          <p:grpSpPr>
            <a:xfrm>
              <a:off x="4103928" y="1726550"/>
              <a:ext cx="1170941" cy="877199"/>
              <a:chOff x="0" y="0"/>
              <a:chExt cx="1170939" cy="877197"/>
            </a:xfrm>
          </p:grpSpPr>
          <p:pic>
            <p:nvPicPr>
              <p:cNvPr id="108" name="Hand pointer alt.pdf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65188" y="0"/>
                <a:ext cx="440564" cy="554444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109" name="Shape 109"/>
              <p:cNvSpPr/>
              <p:nvPr/>
            </p:nvSpPr>
            <p:spPr>
              <a:xfrm>
                <a:off x="-1" y="572397"/>
                <a:ext cx="1170941" cy="304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600">
                    <a:uFill>
                      <a:solidFill/>
                    </a:uFill>
                  </a:rPr>
                  <a:t>クリック！</a:t>
                </a:r>
              </a:p>
            </p:txBody>
          </p:sp>
        </p:grpSp>
        <p:grpSp>
          <p:nvGrpSpPr>
            <p:cNvPr id="113" name="Group 113"/>
            <p:cNvGrpSpPr/>
            <p:nvPr/>
          </p:nvGrpSpPr>
          <p:grpSpPr>
            <a:xfrm>
              <a:off x="7558328" y="1726550"/>
              <a:ext cx="1170941" cy="877199"/>
              <a:chOff x="0" y="0"/>
              <a:chExt cx="1170939" cy="877197"/>
            </a:xfrm>
          </p:grpSpPr>
          <p:pic>
            <p:nvPicPr>
              <p:cNvPr id="111" name="Hand pointer alt.pdf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65188" y="0"/>
                <a:ext cx="440564" cy="554444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112" name="Shape 112"/>
              <p:cNvSpPr/>
              <p:nvPr/>
            </p:nvSpPr>
            <p:spPr>
              <a:xfrm>
                <a:off x="-1" y="572397"/>
                <a:ext cx="1170941" cy="304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1600"/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600">
                    <a:uFill>
                      <a:solidFill/>
                    </a:uFill>
                  </a:rPr>
                  <a:t>クリック！</a:t>
                </a:r>
              </a:p>
            </p:txBody>
          </p:sp>
        </p:grpSp>
        <p:sp>
          <p:nvSpPr>
            <p:cNvPr id="114" name="Shape 114"/>
            <p:cNvSpPr/>
            <p:nvPr/>
          </p:nvSpPr>
          <p:spPr>
            <a:xfrm>
              <a:off x="127000" y="0"/>
              <a:ext cx="8616950" cy="2998490"/>
            </a:xfrm>
            <a:prstGeom prst="roundRect">
              <a:avLst>
                <a:gd name="adj" fmla="val 16269"/>
              </a:avLst>
            </a:prstGeom>
            <a:noFill/>
            <a:ln w="12700" cap="flat">
              <a:solidFill>
                <a:srgbClr val="91919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116" name="Shape 116"/>
          <p:cNvSpPr/>
          <p:nvPr>
            <p:ph type="sldNum" sz="quarter" idx="2"/>
          </p:nvPr>
        </p:nvSpPr>
        <p:spPr>
          <a:xfrm>
            <a:off x="8575786" y="6464300"/>
            <a:ext cx="377404" cy="25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>
            <a:lvl1pPr algn="r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</a:fld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6"/>
          <p:cNvGrpSpPr/>
          <p:nvPr/>
        </p:nvGrpSpPr>
        <p:grpSpPr>
          <a:xfrm>
            <a:off x="589801" y="1284503"/>
            <a:ext cx="7964398" cy="5410988"/>
            <a:chOff x="0" y="0"/>
            <a:chExt cx="7964396" cy="5410987"/>
          </a:xfrm>
        </p:grpSpPr>
        <p:pic>
          <p:nvPicPr>
            <p:cNvPr id="118" name="スクリーンショット 2014-08-29 17.24.21.pn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964397" cy="5410988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19" name="Shape 119"/>
            <p:cNvSpPr/>
            <p:nvPr/>
          </p:nvSpPr>
          <p:spPr>
            <a:xfrm>
              <a:off x="2643872" y="4976596"/>
              <a:ext cx="2676653" cy="3556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C82506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  <a:latin typeface="ヒラギノ角ゴ ProN W6"/>
                  <a:ea typeface="ヒラギノ角ゴ ProN W6"/>
                  <a:cs typeface="ヒラギノ角ゴ ProN W6"/>
                  <a:sym typeface="ヒラギノ角ゴ ProN W6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  <a:uFillTx/>
                </a:defRPr>
              </a:pPr>
              <a:r>
                <a:rPr>
                  <a:solidFill>
                    <a:srgbClr val="FF2600"/>
                  </a:solidFill>
                  <a:uFill>
                    <a:solidFill/>
                  </a:uFill>
                </a:rPr>
                <a:t>プログラミングパレット</a:t>
              </a:r>
            </a:p>
          </p:txBody>
        </p:sp>
        <p:sp>
          <p:nvSpPr>
            <p:cNvPr id="120" name="Shape 120"/>
            <p:cNvSpPr/>
            <p:nvPr/>
          </p:nvSpPr>
          <p:spPr>
            <a:xfrm>
              <a:off x="2546844" y="2138270"/>
              <a:ext cx="2870709" cy="330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  <a:latin typeface="ヒラギノ角ゴ ProN W6"/>
                  <a:ea typeface="ヒラギノ角ゴ ProN W6"/>
                  <a:cs typeface="ヒラギノ角ゴ ProN W6"/>
                  <a:sym typeface="ヒラギノ角ゴ ProN W6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  <a:uFillTx/>
                </a:defRPr>
              </a:pPr>
              <a:r>
                <a:rPr>
                  <a:solidFill>
                    <a:srgbClr val="FF2600"/>
                  </a:solidFill>
                  <a:uFill>
                    <a:solidFill/>
                  </a:uFill>
                </a:rPr>
                <a:t>プログラミングキャンパス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811671" y="1089503"/>
              <a:ext cx="1972311" cy="330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  <a:latin typeface="ヒラギノ角ゴ ProN W6"/>
                  <a:ea typeface="ヒラギノ角ゴ ProN W6"/>
                  <a:cs typeface="ヒラギノ角ゴ ProN W6"/>
                  <a:sym typeface="ヒラギノ角ゴ ProN W6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  <a:uFillTx/>
                </a:defRPr>
              </a:pPr>
              <a:r>
                <a:rPr>
                  <a:solidFill>
                    <a:srgbClr val="FF2600"/>
                  </a:solidFill>
                  <a:uFill>
                    <a:solidFill/>
                  </a:uFill>
                </a:rPr>
                <a:t>スタートブロック</a:t>
              </a:r>
            </a:p>
          </p:txBody>
        </p:sp>
        <p:sp>
          <p:nvSpPr>
            <p:cNvPr id="122" name="Shape 122"/>
            <p:cNvSpPr/>
            <p:nvPr/>
          </p:nvSpPr>
          <p:spPr>
            <a:xfrm>
              <a:off x="4461377" y="329047"/>
              <a:ext cx="2380457" cy="666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3" y="0"/>
                  </a:moveTo>
                  <a:lnTo>
                    <a:pt x="15597" y="10003"/>
                  </a:lnTo>
                  <a:lnTo>
                    <a:pt x="576" y="10003"/>
                  </a:lnTo>
                  <a:cubicBezTo>
                    <a:pt x="258" y="10003"/>
                    <a:pt x="0" y="10924"/>
                    <a:pt x="0" y="12060"/>
                  </a:cubicBezTo>
                  <a:lnTo>
                    <a:pt x="0" y="19543"/>
                  </a:lnTo>
                  <a:cubicBezTo>
                    <a:pt x="0" y="20679"/>
                    <a:pt x="258" y="21600"/>
                    <a:pt x="576" y="21600"/>
                  </a:cubicBezTo>
                  <a:lnTo>
                    <a:pt x="21024" y="21600"/>
                  </a:lnTo>
                  <a:cubicBezTo>
                    <a:pt x="21342" y="21600"/>
                    <a:pt x="21600" y="20679"/>
                    <a:pt x="21600" y="19543"/>
                  </a:cubicBezTo>
                  <a:lnTo>
                    <a:pt x="21600" y="12060"/>
                  </a:lnTo>
                  <a:cubicBezTo>
                    <a:pt x="21600" y="10924"/>
                    <a:pt x="21342" y="10003"/>
                    <a:pt x="21024" y="10003"/>
                  </a:cubicBezTo>
                  <a:lnTo>
                    <a:pt x="16674" y="10003"/>
                  </a:lnTo>
                  <a:lnTo>
                    <a:pt x="16133" y="0"/>
                  </a:lnTo>
                  <a:close/>
                </a:path>
              </a:pathLst>
            </a:cu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23" name="Shape 123"/>
            <p:cNvSpPr/>
            <p:nvPr/>
          </p:nvSpPr>
          <p:spPr>
            <a:xfrm>
              <a:off x="5613386" y="26771"/>
              <a:ext cx="1300481" cy="3556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  <a:latin typeface="ヒラギノ角ゴ ProN W6"/>
                  <a:ea typeface="ヒラギノ角ゴ ProN W6"/>
                  <a:cs typeface="ヒラギノ角ゴ ProN W6"/>
                  <a:sym typeface="ヒラギノ角ゴ ProN W6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  <a:uFillTx/>
                </a:defRPr>
              </a:pPr>
              <a:r>
                <a:rPr>
                  <a:solidFill>
                    <a:srgbClr val="FF2600"/>
                  </a:solidFill>
                  <a:uFill>
                    <a:solidFill/>
                  </a:uFill>
                </a:rPr>
                <a:t>ツールバー</a:t>
              </a:r>
            </a:p>
          </p:txBody>
        </p:sp>
        <p:sp>
          <p:nvSpPr>
            <p:cNvPr id="124" name="Shape 124"/>
            <p:cNvSpPr/>
            <p:nvPr/>
          </p:nvSpPr>
          <p:spPr>
            <a:xfrm flipH="1" rot="10800000">
              <a:off x="1505303" y="3563506"/>
              <a:ext cx="4608513" cy="135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06" y="0"/>
                  </a:moveTo>
                  <a:lnTo>
                    <a:pt x="15233" y="3756"/>
                  </a:lnTo>
                  <a:lnTo>
                    <a:pt x="614" y="3756"/>
                  </a:lnTo>
                  <a:cubicBezTo>
                    <a:pt x="275" y="3756"/>
                    <a:pt x="0" y="4692"/>
                    <a:pt x="0" y="5843"/>
                  </a:cubicBezTo>
                  <a:lnTo>
                    <a:pt x="0" y="19513"/>
                  </a:lnTo>
                  <a:cubicBezTo>
                    <a:pt x="0" y="20664"/>
                    <a:pt x="275" y="21600"/>
                    <a:pt x="614" y="21600"/>
                  </a:cubicBezTo>
                  <a:lnTo>
                    <a:pt x="20986" y="21600"/>
                  </a:lnTo>
                  <a:cubicBezTo>
                    <a:pt x="21325" y="21600"/>
                    <a:pt x="21600" y="20664"/>
                    <a:pt x="21600" y="19513"/>
                  </a:cubicBezTo>
                  <a:lnTo>
                    <a:pt x="21600" y="5843"/>
                  </a:lnTo>
                  <a:cubicBezTo>
                    <a:pt x="21600" y="4692"/>
                    <a:pt x="21325" y="3756"/>
                    <a:pt x="20986" y="3756"/>
                  </a:cubicBezTo>
                  <a:lnTo>
                    <a:pt x="16379" y="3756"/>
                  </a:lnTo>
                  <a:lnTo>
                    <a:pt x="15806" y="0"/>
                  </a:lnTo>
                  <a:close/>
                </a:path>
              </a:pathLst>
            </a:cu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25" name="Shape 125"/>
            <p:cNvSpPr/>
            <p:nvPr/>
          </p:nvSpPr>
          <p:spPr>
            <a:xfrm flipH="1" rot="10800000">
              <a:off x="1258364" y="1386137"/>
              <a:ext cx="1003301" cy="1348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1264" y="0"/>
                    <a:pt x="0" y="941"/>
                    <a:pt x="0" y="2098"/>
                  </a:cubicBezTo>
                  <a:lnTo>
                    <a:pt x="0" y="15839"/>
                  </a:lnTo>
                  <a:cubicBezTo>
                    <a:pt x="0" y="16997"/>
                    <a:pt x="1264" y="17937"/>
                    <a:pt x="2820" y="17937"/>
                  </a:cubicBezTo>
                  <a:lnTo>
                    <a:pt x="3768" y="17937"/>
                  </a:lnTo>
                  <a:lnTo>
                    <a:pt x="6400" y="21600"/>
                  </a:lnTo>
                  <a:lnTo>
                    <a:pt x="9023" y="17937"/>
                  </a:lnTo>
                  <a:lnTo>
                    <a:pt x="18780" y="17937"/>
                  </a:lnTo>
                  <a:cubicBezTo>
                    <a:pt x="20336" y="17937"/>
                    <a:pt x="21600" y="16997"/>
                    <a:pt x="21600" y="15839"/>
                  </a:cubicBezTo>
                  <a:lnTo>
                    <a:pt x="21600" y="2098"/>
                  </a:lnTo>
                  <a:cubicBezTo>
                    <a:pt x="21600" y="941"/>
                    <a:pt x="20336" y="0"/>
                    <a:pt x="18780" y="0"/>
                  </a:cubicBezTo>
                  <a:lnTo>
                    <a:pt x="2820" y="0"/>
                  </a:lnTo>
                  <a:close/>
                </a:path>
              </a:pathLst>
            </a:cu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30001"/>
                </a:solidFill>
                <a:uFill>
                  <a:solidFill>
                    <a:srgbClr val="FF6A00"/>
                  </a:solidFill>
                </a:uFill>
              </a:rPr>
              <a:t>EV3ソフトウェアの画面構成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8575786" y="6464300"/>
            <a:ext cx="377404" cy="25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/>
          <a:lstStyle>
            <a:lvl1pPr algn="r">
              <a:defRPr sz="1200"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</a:fld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 W6"/>
        <a:ea typeface="ヒラギノ角ゴ Pro W6"/>
        <a:cs typeface="ヒラギノ角ゴ Pro W6"/>
      </a:majorFont>
      <a:minorFont>
        <a:latin typeface="ヒラギノ角ゴ Pro W3"/>
        <a:ea typeface="ヒラギノ角ゴ Pro W3"/>
        <a:cs typeface="ヒラギノ角ゴ Pro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 W6"/>
        <a:ea typeface="ヒラギノ角ゴ Pro W6"/>
        <a:cs typeface="ヒラギノ角ゴ Pro W6"/>
      </a:majorFont>
      <a:minorFont>
        <a:latin typeface="ヒラギノ角ゴ Pro W3"/>
        <a:ea typeface="ヒラギノ角ゴ Pro W3"/>
        <a:cs typeface="ヒラギノ角ゴ Pro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