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p:notesSz cx="6858000" cy="9144000"/>
  <p:defaultTextStyle>
    <a:lvl1pPr marL="40639" marR="40639">
      <a:defRPr>
        <a:uFill>
          <a:solidFill/>
        </a:uFill>
        <a:latin typeface="Arial"/>
        <a:ea typeface="Arial"/>
        <a:cs typeface="Arial"/>
        <a:sym typeface="Arial"/>
      </a:defRPr>
    </a:lvl1pPr>
    <a:lvl2pPr marL="40639" marR="40639" indent="266700">
      <a:defRPr>
        <a:uFill>
          <a:solidFill/>
        </a:uFill>
        <a:latin typeface="Arial"/>
        <a:ea typeface="Arial"/>
        <a:cs typeface="Arial"/>
        <a:sym typeface="Arial"/>
      </a:defRPr>
    </a:lvl2pPr>
    <a:lvl3pPr marL="40639" marR="40639" indent="533400">
      <a:defRPr>
        <a:uFill>
          <a:solidFill/>
        </a:uFill>
        <a:latin typeface="Arial"/>
        <a:ea typeface="Arial"/>
        <a:cs typeface="Arial"/>
        <a:sym typeface="Arial"/>
      </a:defRPr>
    </a:lvl3pPr>
    <a:lvl4pPr marL="40639" marR="40639" indent="800099">
      <a:defRPr>
        <a:uFill>
          <a:solidFill/>
        </a:uFill>
        <a:latin typeface="Arial"/>
        <a:ea typeface="Arial"/>
        <a:cs typeface="Arial"/>
        <a:sym typeface="Arial"/>
      </a:defRPr>
    </a:lvl4pPr>
    <a:lvl5pPr marL="40639" marR="40639" indent="1066800">
      <a:defRPr>
        <a:uFill>
          <a:solidFill/>
        </a:uFill>
        <a:latin typeface="Arial"/>
        <a:ea typeface="Arial"/>
        <a:cs typeface="Arial"/>
        <a:sym typeface="Arial"/>
      </a:defRPr>
    </a:lvl5pPr>
    <a:lvl6pPr marL="40639" marR="40639" indent="1333500">
      <a:defRPr>
        <a:uFill>
          <a:solidFill/>
        </a:uFill>
        <a:latin typeface="Arial"/>
        <a:ea typeface="Arial"/>
        <a:cs typeface="Arial"/>
        <a:sym typeface="Arial"/>
      </a:defRPr>
    </a:lvl6pPr>
    <a:lvl7pPr marL="40639" marR="40639" indent="1612900">
      <a:defRPr>
        <a:uFill>
          <a:solidFill/>
        </a:uFill>
        <a:latin typeface="Arial"/>
        <a:ea typeface="Arial"/>
        <a:cs typeface="Arial"/>
        <a:sym typeface="Arial"/>
      </a:defRPr>
    </a:lvl7pPr>
    <a:lvl8pPr marL="40639" marR="40639" indent="1879600">
      <a:defRPr>
        <a:uFill>
          <a:solidFill/>
        </a:uFill>
        <a:latin typeface="Arial"/>
        <a:ea typeface="Arial"/>
        <a:cs typeface="Arial"/>
        <a:sym typeface="Arial"/>
      </a:defRPr>
    </a:lvl8pPr>
    <a:lvl9pPr marL="40639" marR="40639" indent="2146300">
      <a:defRPr>
        <a:uFill>
          <a:solidFill/>
        </a:u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ヒラギノ角ゴ ProN W3"/>
          <a:ea typeface="ヒラギノ角ゴ ProN W3"/>
          <a:cs typeface="ヒラギノ角ゴ ProN W3"/>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ヒラギノ角ゴ ProN W3"/>
          <a:ea typeface="ヒラギノ角ゴ ProN W3"/>
          <a:cs typeface="ヒラギノ角ゴ ProN W3"/>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ヒラギノ角ゴ ProN W3"/>
          <a:ea typeface="ヒラギノ角ゴ ProN W3"/>
          <a:cs typeface="ヒラギノ角ゴ ProN W3"/>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p:nvPr>
            <p:ph type="sldImg"/>
          </p:nvPr>
        </p:nvSpPr>
        <p:spPr>
          <a:xfrm>
            <a:off x="1143000" y="685800"/>
            <a:ext cx="4572000" cy="3429000"/>
          </a:xfrm>
          <a:prstGeom prst="rect">
            <a:avLst/>
          </a:prstGeom>
        </p:spPr>
        <p:txBody>
          <a:bodyPr/>
          <a:lstStyle/>
          <a:p>
            <a:pPr lvl="0"/>
          </a:p>
        </p:txBody>
      </p:sp>
      <p:sp>
        <p:nvSpPr>
          <p:cNvPr id="24" name="Shape 2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defRPr sz="1600">
        <a:latin typeface="+mn-lt"/>
        <a:ea typeface="+mn-ea"/>
        <a:cs typeface="+mn-cs"/>
        <a:sym typeface="ヒラギノ角ゴ Pro W3"/>
      </a:defRPr>
    </a:lvl1pPr>
    <a:lvl2pPr indent="228600" defTabSz="457200">
      <a:defRPr sz="1600">
        <a:latin typeface="+mn-lt"/>
        <a:ea typeface="+mn-ea"/>
        <a:cs typeface="+mn-cs"/>
        <a:sym typeface="ヒラギノ角ゴ Pro W3"/>
      </a:defRPr>
    </a:lvl2pPr>
    <a:lvl3pPr indent="457200" defTabSz="457200">
      <a:defRPr sz="1600">
        <a:latin typeface="+mn-lt"/>
        <a:ea typeface="+mn-ea"/>
        <a:cs typeface="+mn-cs"/>
        <a:sym typeface="ヒラギノ角ゴ Pro W3"/>
      </a:defRPr>
    </a:lvl3pPr>
    <a:lvl4pPr indent="685800" defTabSz="457200">
      <a:defRPr sz="1600">
        <a:latin typeface="+mn-lt"/>
        <a:ea typeface="+mn-ea"/>
        <a:cs typeface="+mn-cs"/>
        <a:sym typeface="ヒラギノ角ゴ Pro W3"/>
      </a:defRPr>
    </a:lvl4pPr>
    <a:lvl5pPr indent="914400" defTabSz="457200">
      <a:defRPr sz="1600">
        <a:latin typeface="+mn-lt"/>
        <a:ea typeface="+mn-ea"/>
        <a:cs typeface="+mn-cs"/>
        <a:sym typeface="ヒラギノ角ゴ Pro W3"/>
      </a:defRPr>
    </a:lvl5pPr>
    <a:lvl6pPr indent="1143000" defTabSz="457200">
      <a:defRPr sz="1600">
        <a:latin typeface="+mn-lt"/>
        <a:ea typeface="+mn-ea"/>
        <a:cs typeface="+mn-cs"/>
        <a:sym typeface="ヒラギノ角ゴ Pro W3"/>
      </a:defRPr>
    </a:lvl6pPr>
    <a:lvl7pPr indent="1371600" defTabSz="457200">
      <a:defRPr sz="1600">
        <a:latin typeface="+mn-lt"/>
        <a:ea typeface="+mn-ea"/>
        <a:cs typeface="+mn-cs"/>
        <a:sym typeface="ヒラギノ角ゴ Pro W3"/>
      </a:defRPr>
    </a:lvl7pPr>
    <a:lvl8pPr indent="1600200" defTabSz="457200">
      <a:defRPr sz="1600">
        <a:latin typeface="+mn-lt"/>
        <a:ea typeface="+mn-ea"/>
        <a:cs typeface="+mn-cs"/>
        <a:sym typeface="ヒラギノ角ゴ Pro W3"/>
      </a:defRPr>
    </a:lvl8pPr>
    <a:lvl9pPr indent="1828800" defTabSz="457200">
      <a:defRPr sz="1600">
        <a:latin typeface="+mn-lt"/>
        <a:ea typeface="+mn-ea"/>
        <a:cs typeface="+mn-cs"/>
        <a:sym typeface="ヒラギノ角ゴ Pro W3"/>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マスター #2">
    <p:spTree>
      <p:nvGrpSpPr>
        <p:cNvPr id="1" name=""/>
        <p:cNvGrpSpPr/>
        <p:nvPr/>
      </p:nvGrpSpPr>
      <p:grpSpPr>
        <a:xfrm>
          <a:off x="0" y="0"/>
          <a:ext cx="0" cy="0"/>
          <a:chOff x="0" y="0"/>
          <a:chExt cx="0" cy="0"/>
        </a:xfrm>
      </p:grpSpPr>
      <p:sp>
        <p:nvSpPr>
          <p:cNvPr id="9" name="Shape 9"/>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タイトルテキスト</a:t>
            </a:r>
          </a:p>
        </p:txBody>
      </p:sp>
      <p:sp>
        <p:nvSpPr>
          <p:cNvPr id="10" name="Shape 10"/>
          <p:cNvSpPr/>
          <p:nvPr>
            <p:ph type="body" idx="1"/>
          </p:nvPr>
        </p:nvSpPr>
        <p:spPr>
          <a:prstGeom prst="rect">
            <a:avLst/>
          </a:prstGeom>
        </p:spPr>
        <p:txBody>
          <a:bodyPr/>
          <a:lstStyle>
            <a:lvl2pPr>
              <a:spcBef>
                <a:spcPts val="600"/>
              </a:spcBef>
              <a:buChar char="–"/>
            </a:lvl2pPr>
            <a:lvl3pPr marL="1183639" indent="-228600">
              <a:spcBef>
                <a:spcPts val="500"/>
              </a:spcBef>
              <a:defRPr sz="2000"/>
            </a:lvl3pPr>
            <a:lvl4pPr marL="1640839" indent="-228600">
              <a:spcBef>
                <a:spcPts val="400"/>
              </a:spcBef>
              <a:buChar char="–"/>
              <a:defRPr sz="1700"/>
            </a:lvl4pPr>
            <a:lvl5pPr marL="2098039" indent="-228600">
              <a:spcBef>
                <a:spcPts val="400"/>
              </a:spcBef>
              <a:buChar char="»"/>
              <a:defRPr sz="1600"/>
            </a:lvl5pPr>
          </a:lstStyle>
          <a:p>
            <a:pPr lvl="0">
              <a:defRPr sz="1800">
                <a:uFillTx/>
              </a:defRPr>
            </a:pPr>
            <a:r>
              <a:rPr sz="2200">
                <a:uFill>
                  <a:solidFill/>
                </a:uFill>
              </a:rPr>
              <a:t>本文レベル1</a:t>
            </a:r>
            <a:endParaRPr sz="2200">
              <a:uFill>
                <a:solidFill/>
              </a:uFill>
            </a:endParaRPr>
          </a:p>
          <a:p>
            <a:pPr lvl="1">
              <a:defRPr sz="1800">
                <a:uFillTx/>
              </a:defRPr>
            </a:pPr>
            <a:r>
              <a:rPr sz="2200">
                <a:uFill>
                  <a:solidFill/>
                </a:uFill>
              </a:rPr>
              <a:t>本文レベル2</a:t>
            </a:r>
            <a:endParaRPr sz="2200">
              <a:uFill>
                <a:solidFill/>
              </a:uFill>
            </a:endParaRPr>
          </a:p>
          <a:p>
            <a:pPr lvl="2">
              <a:defRPr sz="1800">
                <a:uFillTx/>
              </a:defRPr>
            </a:pPr>
            <a:r>
              <a:rPr sz="2000">
                <a:uFill>
                  <a:solidFill/>
                </a:uFill>
              </a:rPr>
              <a:t>本文レベル3</a:t>
            </a:r>
            <a:endParaRPr sz="2000">
              <a:uFill>
                <a:solidFill/>
              </a:uFill>
            </a:endParaRPr>
          </a:p>
          <a:p>
            <a:pPr lvl="3">
              <a:defRPr sz="1800">
                <a:uFillTx/>
              </a:defRPr>
            </a:pPr>
            <a:r>
              <a:rPr sz="1700">
                <a:uFill>
                  <a:solidFill/>
                </a:uFill>
              </a:rPr>
              <a:t>本文レベル4</a:t>
            </a:r>
            <a:endParaRPr sz="1700">
              <a:uFill>
                <a:solidFill/>
              </a:uFill>
            </a:endParaRPr>
          </a:p>
          <a:p>
            <a:pPr lvl="4">
              <a:defRPr sz="1800">
                <a:uFillTx/>
              </a:defRPr>
            </a:pPr>
            <a:r>
              <a:rPr sz="1600">
                <a:uFill>
                  <a:solidFill/>
                </a:uFill>
              </a:rPr>
              <a:t>本文レベル 5</a:t>
            </a:r>
          </a:p>
        </p:txBody>
      </p:sp>
      <p:sp>
        <p:nvSpPr>
          <p:cNvPr id="11" name="Shape 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標準デザイン new">
    <p:spTree>
      <p:nvGrpSpPr>
        <p:cNvPr id="1" name=""/>
        <p:cNvGrpSpPr/>
        <p:nvPr/>
      </p:nvGrpSpPr>
      <p:grpSpPr>
        <a:xfrm>
          <a:off x="0" y="0"/>
          <a:ext cx="0" cy="0"/>
          <a:chOff x="0" y="0"/>
          <a:chExt cx="0" cy="0"/>
        </a:xfrm>
      </p:grpSpPr>
      <p:sp>
        <p:nvSpPr>
          <p:cNvPr id="13" name="Shape 13"/>
          <p:cNvSpPr/>
          <p:nvPr/>
        </p:nvSpPr>
        <p:spPr>
          <a:xfrm>
            <a:off x="-206375" y="-276225"/>
            <a:ext cx="9372600" cy="1701800"/>
          </a:xfrm>
          <a:prstGeom prst="rect">
            <a:avLst/>
          </a:prstGeom>
          <a:gradFill>
            <a:gsLst>
              <a:gs pos="0">
                <a:srgbClr val="FFFFFF"/>
              </a:gs>
              <a:gs pos="100000">
                <a:srgbClr val="58596B"/>
              </a:gs>
            </a:gsLst>
            <a:lin ang="5400000"/>
          </a:gradFill>
          <a:ln w="12700">
            <a:miter lim="400000"/>
          </a:ln>
        </p:spPr>
        <p:txBody>
          <a:bodyPr lIns="0" tIns="0" rIns="0" bIns="0" anchor="ctr"/>
          <a:lstStyle/>
          <a:p>
            <a:pPr lvl="0"/>
          </a:p>
        </p:txBody>
      </p:sp>
      <p:pic>
        <p:nvPicPr>
          <p:cNvPr id="14" name="otl_body.pdf"/>
          <p:cNvPicPr/>
          <p:nvPr/>
        </p:nvPicPr>
        <p:blipFill>
          <a:blip r:embed="rId2">
            <a:alphaModFix amt="24000"/>
            <a:extLst/>
          </a:blip>
          <a:stretch>
            <a:fillRect/>
          </a:stretch>
        </p:blipFill>
        <p:spPr>
          <a:xfrm rot="516938">
            <a:off x="-692976" y="4041085"/>
            <a:ext cx="5207002" cy="4318851"/>
          </a:xfrm>
          <a:prstGeom prst="rect">
            <a:avLst/>
          </a:prstGeom>
          <a:ln w="12700">
            <a:round/>
          </a:ln>
        </p:spPr>
      </p:pic>
      <p:sp>
        <p:nvSpPr>
          <p:cNvPr id="15" name="Shape 15"/>
          <p:cNvSpPr/>
          <p:nvPr/>
        </p:nvSpPr>
        <p:spPr>
          <a:xfrm>
            <a:off x="-137384" y="1270000"/>
            <a:ext cx="9230621" cy="128"/>
          </a:xfrm>
          <a:prstGeom prst="line">
            <a:avLst/>
          </a:prstGeom>
          <a:ln w="76200">
            <a:solidFill>
              <a:srgbClr val="000000">
                <a:alpha val="46000"/>
              </a:srgbClr>
            </a:solidFill>
            <a:round/>
            <a:tailEnd type="triangle"/>
          </a:ln>
        </p:spPr>
        <p:txBody>
          <a:bodyPr lIns="0" tIns="0" rIns="0" bIns="0"/>
          <a:lstStyle/>
          <a:p>
            <a:pPr lvl="0" marL="0" marR="0" defTabSz="457200">
              <a:defRPr sz="1200">
                <a:uFillTx/>
                <a:latin typeface="ヒラギノ角ゴ ProN W3"/>
                <a:ea typeface="ヒラギノ角ゴ ProN W3"/>
                <a:cs typeface="ヒラギノ角ゴ ProN W3"/>
                <a:sym typeface="ヒラギノ角ゴ ProN W3"/>
              </a:defRPr>
            </a:pPr>
          </a:p>
        </p:txBody>
      </p:sp>
      <p:pic>
        <p:nvPicPr>
          <p:cNvPr id="16" name="4-6.png"/>
          <p:cNvPicPr/>
          <p:nvPr/>
        </p:nvPicPr>
        <p:blipFill>
          <a:blip r:embed="rId3">
            <a:extLst/>
          </a:blip>
          <a:stretch>
            <a:fillRect/>
          </a:stretch>
        </p:blipFill>
        <p:spPr>
          <a:xfrm>
            <a:off x="265856" y="88900"/>
            <a:ext cx="1068488" cy="1206500"/>
          </a:xfrm>
          <a:prstGeom prst="rect">
            <a:avLst/>
          </a:prstGeom>
          <a:ln w="12700">
            <a:round/>
          </a:ln>
          <a:effectLst>
            <a:outerShdw sx="100000" sy="100000" kx="0" ky="0" algn="b" rotWithShape="0" blurRad="127000" dist="76200" dir="2700000">
              <a:srgbClr val="000000">
                <a:alpha val="75000"/>
              </a:srgbClr>
            </a:outerShdw>
          </a:effectLst>
        </p:spPr>
      </p:pic>
      <p:sp>
        <p:nvSpPr>
          <p:cNvPr id="17" name="Shape 17"/>
          <p:cNvSpPr/>
          <p:nvPr>
            <p:ph type="title"/>
          </p:nvPr>
        </p:nvSpPr>
        <p:spPr>
          <a:xfrm>
            <a:off x="1539081" y="307975"/>
            <a:ext cx="7200901" cy="901700"/>
          </a:xfrm>
          <a:prstGeom prst="rect">
            <a:avLst/>
          </a:prstGeom>
        </p:spPr>
        <p:txBody>
          <a:bodyPr/>
          <a:lstStyle>
            <a:lvl1pPr>
              <a:defRPr sz="3200">
                <a:solidFill>
                  <a:srgbClr val="FF2600"/>
                </a:solidFill>
                <a:uFill>
                  <a:solidFill>
                    <a:srgbClr val="000000"/>
                  </a:solidFill>
                </a:uFill>
              </a:defRPr>
            </a:lvl1pPr>
          </a:lstStyle>
          <a:p>
            <a:pPr lvl="0">
              <a:defRPr sz="1800">
                <a:solidFill>
                  <a:srgbClr val="000000"/>
                </a:solidFill>
                <a:uFillTx/>
              </a:defRPr>
            </a:pPr>
            <a:r>
              <a:rPr sz="3200">
                <a:solidFill>
                  <a:srgbClr val="FF2600"/>
                </a:solidFill>
                <a:uFill>
                  <a:solidFill/>
                </a:uFill>
              </a:rPr>
              <a:t>タイトルテキスト</a:t>
            </a:r>
          </a:p>
        </p:txBody>
      </p:sp>
      <p:sp>
        <p:nvSpPr>
          <p:cNvPr id="18" name="Shape 18"/>
          <p:cNvSpPr/>
          <p:nvPr>
            <p:ph type="body" idx="1"/>
          </p:nvPr>
        </p:nvSpPr>
        <p:spPr>
          <a:xfrm>
            <a:off x="889000" y="1793875"/>
            <a:ext cx="8153400" cy="4775200"/>
          </a:xfrm>
          <a:prstGeom prst="rect">
            <a:avLst/>
          </a:prstGeom>
          <a:solidFill>
            <a:srgbClr val="FFFFFF">
              <a:alpha val="60000"/>
            </a:srgbClr>
          </a:solidFill>
        </p:spPr>
        <p:txBody>
          <a:bodyPr/>
          <a:lstStyle>
            <a:lvl1pPr>
              <a:defRPr sz="2800"/>
            </a:lvl1pPr>
            <a:lvl2pPr>
              <a:spcBef>
                <a:spcPts val="600"/>
              </a:spcBef>
              <a:buChar char="–"/>
              <a:defRPr sz="2400"/>
            </a:lvl2pPr>
            <a:lvl3pPr marL="1183639" indent="-228600">
              <a:spcBef>
                <a:spcPts val="500"/>
              </a:spcBef>
              <a:defRPr sz="2000"/>
            </a:lvl3pPr>
            <a:lvl4pPr marL="1640839" indent="-228600">
              <a:spcBef>
                <a:spcPts val="400"/>
              </a:spcBef>
              <a:buChar char="–"/>
              <a:defRPr sz="1700"/>
            </a:lvl4pPr>
            <a:lvl5pPr marL="2098039" indent="-228600">
              <a:spcBef>
                <a:spcPts val="400"/>
              </a:spcBef>
              <a:buChar char="»"/>
              <a:defRPr sz="1600"/>
            </a:lvl5pPr>
          </a:lstStyle>
          <a:p>
            <a:pPr lvl="0">
              <a:defRPr sz="1800">
                <a:uFillTx/>
              </a:defRPr>
            </a:pPr>
            <a:r>
              <a:rPr sz="2800">
                <a:uFill>
                  <a:solidFill/>
                </a:uFill>
              </a:rPr>
              <a:t>本文レベル1</a:t>
            </a:r>
            <a:endParaRPr sz="2800">
              <a:uFill>
                <a:solidFill/>
              </a:uFill>
            </a:endParaRPr>
          </a:p>
          <a:p>
            <a:pPr lvl="1">
              <a:defRPr sz="1800">
                <a:uFillTx/>
              </a:defRPr>
            </a:pPr>
            <a:r>
              <a:rPr sz="2400">
                <a:uFill>
                  <a:solidFill/>
                </a:uFill>
              </a:rPr>
              <a:t>本文レベル2</a:t>
            </a:r>
            <a:endParaRPr sz="2400">
              <a:uFill>
                <a:solidFill/>
              </a:uFill>
            </a:endParaRPr>
          </a:p>
          <a:p>
            <a:pPr lvl="2">
              <a:defRPr sz="1800">
                <a:uFillTx/>
              </a:defRPr>
            </a:pPr>
            <a:r>
              <a:rPr sz="2000">
                <a:uFill>
                  <a:solidFill/>
                </a:uFill>
              </a:rPr>
              <a:t>本文レベル3</a:t>
            </a:r>
            <a:endParaRPr sz="2000">
              <a:uFill>
                <a:solidFill/>
              </a:uFill>
            </a:endParaRPr>
          </a:p>
          <a:p>
            <a:pPr lvl="3">
              <a:defRPr sz="1800">
                <a:uFillTx/>
              </a:defRPr>
            </a:pPr>
            <a:r>
              <a:rPr sz="1700">
                <a:uFill>
                  <a:solidFill/>
                </a:uFill>
              </a:rPr>
              <a:t>本文レベル4</a:t>
            </a:r>
            <a:endParaRPr sz="1700">
              <a:uFill>
                <a:solidFill/>
              </a:uFill>
            </a:endParaRPr>
          </a:p>
          <a:p>
            <a:pPr lvl="4">
              <a:defRPr sz="1800">
                <a:uFillTx/>
              </a:defRPr>
            </a:pPr>
            <a:r>
              <a:rPr sz="1600">
                <a:uFill>
                  <a:solidFill/>
                </a:uFill>
              </a:rPr>
              <a:t>本文レベル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標準デザイン new コピー 1">
    <p:spTree>
      <p:nvGrpSpPr>
        <p:cNvPr id="1" name=""/>
        <p:cNvGrpSpPr/>
        <p:nvPr/>
      </p:nvGrpSpPr>
      <p:grpSpPr>
        <a:xfrm>
          <a:off x="0" y="0"/>
          <a:ext cx="0" cy="0"/>
          <a:chOff x="0" y="0"/>
          <a:chExt cx="0" cy="0"/>
        </a:xfrm>
      </p:grpSpPr>
      <p:pic>
        <p:nvPicPr>
          <p:cNvPr id="20" name="NXTマスタ.pdf"/>
          <p:cNvPicPr/>
          <p:nvPr/>
        </p:nvPicPr>
        <p:blipFill>
          <a:blip r:embed="rId2">
            <a:extLst/>
          </a:blip>
          <a:stretch>
            <a:fillRect/>
          </a:stretch>
        </p:blipFill>
        <p:spPr>
          <a:xfrm>
            <a:off x="0" y="0"/>
            <a:ext cx="9156700" cy="6870700"/>
          </a:xfrm>
          <a:prstGeom prst="rect">
            <a:avLst/>
          </a:prstGeom>
          <a:ln w="12700">
            <a:round/>
          </a:ln>
        </p:spPr>
      </p:pic>
      <p:sp>
        <p:nvSpPr>
          <p:cNvPr id="21" name="Shape 21"/>
          <p:cNvSpPr/>
          <p:nvPr>
            <p:ph type="title"/>
          </p:nvPr>
        </p:nvSpPr>
        <p:spPr>
          <a:xfrm>
            <a:off x="307181" y="409575"/>
            <a:ext cx="8483601" cy="622300"/>
          </a:xfrm>
          <a:prstGeom prst="rect">
            <a:avLst/>
          </a:prstGeom>
        </p:spPr>
        <p:txBody>
          <a:bodyPr/>
          <a:lstStyle>
            <a:lvl1pPr algn="ctr">
              <a:defRPr>
                <a:solidFill>
                  <a:srgbClr val="FF6A00"/>
                </a:solidFill>
              </a:defRPr>
            </a:lvl1pPr>
          </a:lstStyle>
          <a:p>
            <a:pPr lvl="0">
              <a:defRPr sz="1800">
                <a:solidFill>
                  <a:srgbClr val="000000"/>
                </a:solidFill>
                <a:uFillTx/>
              </a:defRPr>
            </a:pPr>
            <a:r>
              <a:rPr sz="2400">
                <a:solidFill>
                  <a:srgbClr val="FF6A00"/>
                </a:solidFill>
                <a:uFill>
                  <a:solidFill>
                    <a:srgbClr val="FF6A00"/>
                  </a:solidFill>
                </a:uFill>
              </a:rPr>
              <a:t>タイトルテキスト</a:t>
            </a:r>
          </a:p>
        </p:txBody>
      </p:sp>
      <p:sp>
        <p:nvSpPr>
          <p:cNvPr id="22" name="Shape 22"/>
          <p:cNvSpPr/>
          <p:nvPr>
            <p:ph type="body" idx="1"/>
          </p:nvPr>
        </p:nvSpPr>
        <p:spPr>
          <a:xfrm>
            <a:off x="635000" y="1323975"/>
            <a:ext cx="7912100" cy="5168900"/>
          </a:xfrm>
          <a:prstGeom prst="rect">
            <a:avLst/>
          </a:prstGeom>
        </p:spPr>
        <p:txBody>
          <a:bodyPr/>
          <a:lstStyle>
            <a:lvl1pPr>
              <a:defRPr sz="2400"/>
            </a:lvl1pPr>
            <a:lvl2pPr>
              <a:spcBef>
                <a:spcPts val="600"/>
              </a:spcBef>
              <a:buChar char="–"/>
              <a:defRPr sz="2400"/>
            </a:lvl2pPr>
            <a:lvl3pPr marL="1183639" indent="-228600">
              <a:spcBef>
                <a:spcPts val="500"/>
              </a:spcBef>
              <a:defRPr sz="2000"/>
            </a:lvl3pPr>
            <a:lvl4pPr marL="1640839" indent="-228600">
              <a:spcBef>
                <a:spcPts val="400"/>
              </a:spcBef>
              <a:buChar char="–"/>
              <a:defRPr sz="1700"/>
            </a:lvl4pPr>
            <a:lvl5pPr marL="2098039" indent="-228600">
              <a:spcBef>
                <a:spcPts val="400"/>
              </a:spcBef>
              <a:buChar char="»"/>
              <a:defRPr sz="1600"/>
            </a:lvl5pPr>
          </a:lstStyle>
          <a:p>
            <a:pPr lvl="0">
              <a:defRPr sz="1800">
                <a:uFillTx/>
              </a:defRPr>
            </a:pPr>
            <a:r>
              <a:rPr sz="2400">
                <a:uFill>
                  <a:solidFill/>
                </a:uFill>
              </a:rPr>
              <a:t>本文レベル1</a:t>
            </a:r>
            <a:endParaRPr sz="2400">
              <a:uFill>
                <a:solidFill/>
              </a:uFill>
            </a:endParaRPr>
          </a:p>
          <a:p>
            <a:pPr lvl="1">
              <a:defRPr sz="1800">
                <a:uFillTx/>
              </a:defRPr>
            </a:pPr>
            <a:r>
              <a:rPr sz="2400">
                <a:uFill>
                  <a:solidFill/>
                </a:uFill>
              </a:rPr>
              <a:t>本文レベル2</a:t>
            </a:r>
            <a:endParaRPr sz="2400">
              <a:uFill>
                <a:solidFill/>
              </a:uFill>
            </a:endParaRPr>
          </a:p>
          <a:p>
            <a:pPr lvl="2">
              <a:defRPr sz="1800">
                <a:uFillTx/>
              </a:defRPr>
            </a:pPr>
            <a:r>
              <a:rPr sz="2000">
                <a:uFill>
                  <a:solidFill/>
                </a:uFill>
              </a:rPr>
              <a:t>本文レベル3</a:t>
            </a:r>
            <a:endParaRPr sz="2000">
              <a:uFill>
                <a:solidFill/>
              </a:uFill>
            </a:endParaRPr>
          </a:p>
          <a:p>
            <a:pPr lvl="3">
              <a:defRPr sz="1800">
                <a:uFillTx/>
              </a:defRPr>
            </a:pPr>
            <a:r>
              <a:rPr sz="1700">
                <a:uFill>
                  <a:solidFill/>
                </a:uFill>
              </a:rPr>
              <a:t>本文レベル4</a:t>
            </a:r>
            <a:endParaRPr sz="1700">
              <a:uFill>
                <a:solidFill/>
              </a:uFill>
            </a:endParaRPr>
          </a:p>
          <a:p>
            <a:pPr lvl="4">
              <a:defRPr sz="1800">
                <a:uFillTx/>
              </a:defRPr>
            </a:pPr>
            <a:r>
              <a:rPr sz="1600">
                <a:uFill>
                  <a:solidFill/>
                </a:uFill>
              </a:rPr>
              <a:t>本文レベル 5</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6667500" y="-57150"/>
            <a:ext cx="2533006" cy="689472"/>
          </a:xfrm>
          <a:prstGeom prst="rect">
            <a:avLst/>
          </a:prstGeom>
          <a:solidFill>
            <a:srgbClr val="FFFFFF"/>
          </a:solidFill>
          <a:ln w="12700">
            <a:miter lim="400000"/>
          </a:ln>
        </p:spPr>
        <p:txBody>
          <a:bodyPr lIns="0" tIns="0" rIns="0" bIns="0" anchor="ctr"/>
          <a:lstStyle/>
          <a:p>
            <a:pPr lvl="0">
              <a:defRPr>
                <a:solidFill>
                  <a:srgbClr val="FFFFFF"/>
                </a:solidFill>
              </a:defRPr>
            </a:pPr>
          </a:p>
        </p:txBody>
      </p:sp>
      <p:sp>
        <p:nvSpPr>
          <p:cNvPr id="3" name="Shape 3"/>
          <p:cNvSpPr/>
          <p:nvPr>
            <p:ph type="title"/>
          </p:nvPr>
        </p:nvSpPr>
        <p:spPr>
          <a:xfrm>
            <a:off x="230435" y="291103"/>
            <a:ext cx="7558535" cy="554444"/>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uFillTx/>
              </a:defRPr>
            </a:pPr>
            <a:r>
              <a:rPr sz="2400">
                <a:solidFill>
                  <a:srgbClr val="F30001"/>
                </a:solidFill>
                <a:uFill>
                  <a:solidFill>
                    <a:srgbClr val="FF6A00"/>
                  </a:solidFill>
                </a:uFill>
              </a:rPr>
              <a:t>タイトルテキスト</a:t>
            </a:r>
          </a:p>
        </p:txBody>
      </p:sp>
      <p:sp>
        <p:nvSpPr>
          <p:cNvPr id="4" name="Shape 4"/>
          <p:cNvSpPr/>
          <p:nvPr>
            <p:ph type="body" idx="1"/>
          </p:nvPr>
        </p:nvSpPr>
        <p:spPr>
          <a:xfrm>
            <a:off x="317500" y="1184275"/>
            <a:ext cx="8509000" cy="5003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a:spcBef>
                <a:spcPts val="600"/>
              </a:spcBef>
              <a:buChar char="–"/>
            </a:lvl2pPr>
            <a:lvl3pPr marL="1183639" indent="-228600">
              <a:spcBef>
                <a:spcPts val="500"/>
              </a:spcBef>
              <a:defRPr sz="2000"/>
            </a:lvl3pPr>
            <a:lvl4pPr marL="1640839" indent="-228600">
              <a:spcBef>
                <a:spcPts val="400"/>
              </a:spcBef>
              <a:buChar char="–"/>
              <a:defRPr sz="1700"/>
            </a:lvl4pPr>
            <a:lvl5pPr marL="2098039" indent="-228600">
              <a:spcBef>
                <a:spcPts val="400"/>
              </a:spcBef>
              <a:buChar char="»"/>
              <a:defRPr sz="1600"/>
            </a:lvl5pPr>
          </a:lstStyle>
          <a:p>
            <a:pPr lvl="0">
              <a:defRPr sz="1800">
                <a:uFillTx/>
              </a:defRPr>
            </a:pPr>
            <a:r>
              <a:rPr sz="2200">
                <a:uFill>
                  <a:solidFill/>
                </a:uFill>
              </a:rPr>
              <a:t>本文レベル1</a:t>
            </a:r>
            <a:endParaRPr sz="2200">
              <a:uFill>
                <a:solidFill/>
              </a:uFill>
            </a:endParaRPr>
          </a:p>
          <a:p>
            <a:pPr lvl="1">
              <a:defRPr sz="1800">
                <a:uFillTx/>
              </a:defRPr>
            </a:pPr>
            <a:r>
              <a:rPr sz="2200">
                <a:uFill>
                  <a:solidFill/>
                </a:uFill>
              </a:rPr>
              <a:t>本文レベル2</a:t>
            </a:r>
            <a:endParaRPr sz="2200">
              <a:uFill>
                <a:solidFill/>
              </a:uFill>
            </a:endParaRPr>
          </a:p>
          <a:p>
            <a:pPr lvl="2">
              <a:defRPr sz="1800">
                <a:uFillTx/>
              </a:defRPr>
            </a:pPr>
            <a:r>
              <a:rPr sz="2000">
                <a:uFill>
                  <a:solidFill/>
                </a:uFill>
              </a:rPr>
              <a:t>本文レベル3</a:t>
            </a:r>
            <a:endParaRPr sz="2000">
              <a:uFill>
                <a:solidFill/>
              </a:uFill>
            </a:endParaRPr>
          </a:p>
          <a:p>
            <a:pPr lvl="3">
              <a:defRPr sz="1800">
                <a:uFillTx/>
              </a:defRPr>
            </a:pPr>
            <a:r>
              <a:rPr sz="1700">
                <a:uFill>
                  <a:solidFill/>
                </a:uFill>
              </a:rPr>
              <a:t>本文レベル4</a:t>
            </a:r>
            <a:endParaRPr sz="1700">
              <a:uFill>
                <a:solidFill/>
              </a:uFill>
            </a:endParaRPr>
          </a:p>
          <a:p>
            <a:pPr lvl="4">
              <a:defRPr sz="1800">
                <a:uFillTx/>
              </a:defRPr>
            </a:pPr>
            <a:r>
              <a:rPr sz="1600">
                <a:uFill>
                  <a:solidFill/>
                </a:uFill>
              </a:rPr>
              <a:t>本文レベル 5</a:t>
            </a:r>
          </a:p>
        </p:txBody>
      </p:sp>
      <p:pic>
        <p:nvPicPr>
          <p:cNvPr id="5" name="pasted-image.tif"/>
          <p:cNvPicPr/>
          <p:nvPr/>
        </p:nvPicPr>
        <p:blipFill>
          <a:blip r:embed="rId2">
            <a:extLst/>
          </a:blip>
          <a:srcRect l="28399" t="17808" r="41134" b="64253"/>
          <a:stretch>
            <a:fillRect/>
          </a:stretch>
        </p:blipFill>
        <p:spPr>
          <a:xfrm>
            <a:off x="8129091" y="402828"/>
            <a:ext cx="843663" cy="331162"/>
          </a:xfrm>
          <a:prstGeom prst="rect">
            <a:avLst/>
          </a:prstGeom>
          <a:ln w="12700">
            <a:round/>
          </a:ln>
        </p:spPr>
      </p:pic>
      <p:sp>
        <p:nvSpPr>
          <p:cNvPr id="6" name="Shape 6"/>
          <p:cNvSpPr/>
          <p:nvPr/>
        </p:nvSpPr>
        <p:spPr>
          <a:xfrm>
            <a:off x="-1" y="908298"/>
            <a:ext cx="9144002" cy="1"/>
          </a:xfrm>
          <a:prstGeom prst="line">
            <a:avLst/>
          </a:prstGeom>
          <a:ln w="38100">
            <a:solidFill>
              <a:srgbClr val="F30001"/>
            </a:solidFill>
            <a:round/>
          </a:ln>
        </p:spPr>
        <p:txBody>
          <a:bodyPr lIns="0" tIns="0" rIns="0" bIns="0"/>
          <a:lstStyle/>
          <a:p>
            <a:pPr lvl="0"/>
          </a:p>
        </p:txBody>
      </p:sp>
      <p:sp>
        <p:nvSpPr>
          <p:cNvPr id="7" name="Shape 7"/>
          <p:cNvSpPr/>
          <p:nvPr>
            <p:ph type="sldNum" sz="quarter" idx="2"/>
          </p:nvPr>
        </p:nvSpPr>
        <p:spPr>
          <a:xfrm>
            <a:off x="8679601" y="6445001"/>
            <a:ext cx="340322" cy="323554"/>
          </a:xfrm>
          <a:prstGeom prst="rect">
            <a:avLst/>
          </a:prstGeom>
          <a:ln w="12700">
            <a:miter lim="400000"/>
          </a:ln>
        </p:spPr>
        <p:txBody>
          <a:bodyPr wrap="none" lIns="0" tIns="0" rIns="0" bIns="0">
            <a:spAutoFit/>
          </a:bodyPr>
          <a:lstStyle>
            <a:lvl1pPr marL="0" marR="0" algn="ctr" defTabSz="457200">
              <a:defRPr sz="16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spd="med" advClick="1"/>
  <p:txStyles>
    <p:titleStyle>
      <a:lvl1pPr marL="40639" marR="40639">
        <a:defRPr sz="2400">
          <a:solidFill>
            <a:srgbClr val="F30001"/>
          </a:solidFill>
          <a:uFill>
            <a:solidFill>
              <a:srgbClr val="FF6A00"/>
            </a:solidFill>
          </a:uFill>
          <a:latin typeface="+mj-lt"/>
          <a:ea typeface="+mj-ea"/>
          <a:cs typeface="+mj-cs"/>
          <a:sym typeface="ヒラギノ角ゴ Pro W6"/>
        </a:defRPr>
      </a:lvl1pPr>
      <a:lvl2pPr marL="40639" marR="40639" indent="228600">
        <a:defRPr sz="2400">
          <a:solidFill>
            <a:srgbClr val="F30001"/>
          </a:solidFill>
          <a:uFill>
            <a:solidFill>
              <a:srgbClr val="FF6A00"/>
            </a:solidFill>
          </a:uFill>
          <a:latin typeface="+mj-lt"/>
          <a:ea typeface="+mj-ea"/>
          <a:cs typeface="+mj-cs"/>
          <a:sym typeface="ヒラギノ角ゴ Pro W6"/>
        </a:defRPr>
      </a:lvl2pPr>
      <a:lvl3pPr marL="40639" marR="40639" indent="457200">
        <a:defRPr sz="2400">
          <a:solidFill>
            <a:srgbClr val="F30001"/>
          </a:solidFill>
          <a:uFill>
            <a:solidFill>
              <a:srgbClr val="FF6A00"/>
            </a:solidFill>
          </a:uFill>
          <a:latin typeface="+mj-lt"/>
          <a:ea typeface="+mj-ea"/>
          <a:cs typeface="+mj-cs"/>
          <a:sym typeface="ヒラギノ角ゴ Pro W6"/>
        </a:defRPr>
      </a:lvl3pPr>
      <a:lvl4pPr marL="40639" marR="40639" indent="685800">
        <a:defRPr sz="2400">
          <a:solidFill>
            <a:srgbClr val="F30001"/>
          </a:solidFill>
          <a:uFill>
            <a:solidFill>
              <a:srgbClr val="FF6A00"/>
            </a:solidFill>
          </a:uFill>
          <a:latin typeface="+mj-lt"/>
          <a:ea typeface="+mj-ea"/>
          <a:cs typeface="+mj-cs"/>
          <a:sym typeface="ヒラギノ角ゴ Pro W6"/>
        </a:defRPr>
      </a:lvl4pPr>
      <a:lvl5pPr marL="40639" marR="40639" indent="914400">
        <a:defRPr sz="2400">
          <a:solidFill>
            <a:srgbClr val="F30001"/>
          </a:solidFill>
          <a:uFill>
            <a:solidFill>
              <a:srgbClr val="FF6A00"/>
            </a:solidFill>
          </a:uFill>
          <a:latin typeface="+mj-lt"/>
          <a:ea typeface="+mj-ea"/>
          <a:cs typeface="+mj-cs"/>
          <a:sym typeface="ヒラギノ角ゴ Pro W6"/>
        </a:defRPr>
      </a:lvl5pPr>
      <a:lvl6pPr marL="40639" marR="40639" indent="1143000">
        <a:defRPr sz="2400">
          <a:solidFill>
            <a:srgbClr val="F30001"/>
          </a:solidFill>
          <a:uFill>
            <a:solidFill>
              <a:srgbClr val="FF6A00"/>
            </a:solidFill>
          </a:uFill>
          <a:latin typeface="+mj-lt"/>
          <a:ea typeface="+mj-ea"/>
          <a:cs typeface="+mj-cs"/>
          <a:sym typeface="ヒラギノ角ゴ Pro W6"/>
        </a:defRPr>
      </a:lvl6pPr>
      <a:lvl7pPr marL="40639" marR="40639" indent="1371600">
        <a:defRPr sz="2400">
          <a:solidFill>
            <a:srgbClr val="F30001"/>
          </a:solidFill>
          <a:uFill>
            <a:solidFill>
              <a:srgbClr val="FF6A00"/>
            </a:solidFill>
          </a:uFill>
          <a:latin typeface="+mj-lt"/>
          <a:ea typeface="+mj-ea"/>
          <a:cs typeface="+mj-cs"/>
          <a:sym typeface="ヒラギノ角ゴ Pro W6"/>
        </a:defRPr>
      </a:lvl7pPr>
      <a:lvl8pPr marL="40639" marR="40639" indent="1600200">
        <a:defRPr sz="2400">
          <a:solidFill>
            <a:srgbClr val="F30001"/>
          </a:solidFill>
          <a:uFill>
            <a:solidFill>
              <a:srgbClr val="FF6A00"/>
            </a:solidFill>
          </a:uFill>
          <a:latin typeface="+mj-lt"/>
          <a:ea typeface="+mj-ea"/>
          <a:cs typeface="+mj-cs"/>
          <a:sym typeface="ヒラギノ角ゴ Pro W6"/>
        </a:defRPr>
      </a:lvl8pPr>
      <a:lvl9pPr marL="40639" marR="40639" indent="1828800">
        <a:defRPr sz="2400">
          <a:solidFill>
            <a:srgbClr val="F30001"/>
          </a:solidFill>
          <a:uFill>
            <a:solidFill>
              <a:srgbClr val="FF6A00"/>
            </a:solidFill>
          </a:uFill>
          <a:latin typeface="+mj-lt"/>
          <a:ea typeface="+mj-ea"/>
          <a:cs typeface="+mj-cs"/>
          <a:sym typeface="ヒラギノ角ゴ Pro W6"/>
        </a:defRPr>
      </a:lvl9pPr>
    </p:titleStyle>
    <p:bodyStyle>
      <a:lvl1pPr marL="383540" marR="40639" indent="-342900">
        <a:spcBef>
          <a:spcPts val="700"/>
        </a:spcBef>
        <a:buSzPct val="100000"/>
        <a:buChar char="•"/>
        <a:defRPr sz="2200">
          <a:uFill>
            <a:solidFill/>
          </a:uFill>
          <a:latin typeface="+mn-lt"/>
          <a:ea typeface="+mn-ea"/>
          <a:cs typeface="+mn-cs"/>
          <a:sym typeface="ヒラギノ角ゴ Pro W3"/>
        </a:defRPr>
      </a:lvl1pPr>
      <a:lvl2pPr marL="783590" marR="40639" indent="-285750">
        <a:spcBef>
          <a:spcPts val="700"/>
        </a:spcBef>
        <a:buSzPct val="100000"/>
        <a:buChar char="•"/>
        <a:defRPr sz="2200">
          <a:uFill>
            <a:solidFill/>
          </a:uFill>
          <a:latin typeface="+mn-lt"/>
          <a:ea typeface="+mn-ea"/>
          <a:cs typeface="+mn-cs"/>
          <a:sym typeface="ヒラギノ角ゴ Pro W3"/>
        </a:defRPr>
      </a:lvl2pPr>
      <a:lvl3pPr marL="1206500" marR="40639" indent="-251460">
        <a:spcBef>
          <a:spcPts val="700"/>
        </a:spcBef>
        <a:buSzPct val="100000"/>
        <a:buChar char="•"/>
        <a:defRPr sz="2200">
          <a:uFill>
            <a:solidFill/>
          </a:uFill>
          <a:latin typeface="+mn-lt"/>
          <a:ea typeface="+mn-ea"/>
          <a:cs typeface="+mn-cs"/>
          <a:sym typeface="ヒラギノ角ゴ Pro W3"/>
        </a:defRPr>
      </a:lvl3pPr>
      <a:lvl4pPr marL="1708075" marR="40639" indent="-295835">
        <a:spcBef>
          <a:spcPts val="700"/>
        </a:spcBef>
        <a:buSzPct val="100000"/>
        <a:buChar char="•"/>
        <a:defRPr sz="2200">
          <a:uFill>
            <a:solidFill/>
          </a:uFill>
          <a:latin typeface="+mn-lt"/>
          <a:ea typeface="+mn-ea"/>
          <a:cs typeface="+mn-cs"/>
          <a:sym typeface="ヒラギノ角ゴ Pro W3"/>
        </a:defRPr>
      </a:lvl4pPr>
      <a:lvl5pPr marL="2183764" marR="40639" indent="-314325">
        <a:spcBef>
          <a:spcPts val="700"/>
        </a:spcBef>
        <a:buSzPct val="100000"/>
        <a:buChar char="•"/>
        <a:defRPr sz="2200">
          <a:uFill>
            <a:solidFill/>
          </a:uFill>
          <a:latin typeface="+mn-lt"/>
          <a:ea typeface="+mn-ea"/>
          <a:cs typeface="+mn-cs"/>
          <a:sym typeface="ヒラギノ角ゴ Pro W3"/>
        </a:defRPr>
      </a:lvl5pPr>
      <a:lvl6pPr marL="2183764" marR="40639" indent="-314325">
        <a:spcBef>
          <a:spcPts val="700"/>
        </a:spcBef>
        <a:buSzPct val="100000"/>
        <a:buChar char="•"/>
        <a:defRPr sz="2200">
          <a:uFill>
            <a:solidFill/>
          </a:uFill>
          <a:latin typeface="+mn-lt"/>
          <a:ea typeface="+mn-ea"/>
          <a:cs typeface="+mn-cs"/>
          <a:sym typeface="ヒラギノ角ゴ Pro W3"/>
        </a:defRPr>
      </a:lvl6pPr>
      <a:lvl7pPr marL="2183764" marR="40639" indent="-314325">
        <a:spcBef>
          <a:spcPts val="700"/>
        </a:spcBef>
        <a:buSzPct val="100000"/>
        <a:buChar char="•"/>
        <a:defRPr sz="2200">
          <a:uFill>
            <a:solidFill/>
          </a:uFill>
          <a:latin typeface="+mn-lt"/>
          <a:ea typeface="+mn-ea"/>
          <a:cs typeface="+mn-cs"/>
          <a:sym typeface="ヒラギノ角ゴ Pro W3"/>
        </a:defRPr>
      </a:lvl7pPr>
      <a:lvl8pPr marL="2183764" marR="40639" indent="-314325">
        <a:spcBef>
          <a:spcPts val="700"/>
        </a:spcBef>
        <a:buSzPct val="100000"/>
        <a:buChar char="•"/>
        <a:defRPr sz="2200">
          <a:uFill>
            <a:solidFill/>
          </a:uFill>
          <a:latin typeface="+mn-lt"/>
          <a:ea typeface="+mn-ea"/>
          <a:cs typeface="+mn-cs"/>
          <a:sym typeface="ヒラギノ角ゴ Pro W3"/>
        </a:defRPr>
      </a:lvl8pPr>
      <a:lvl9pPr marL="2183764" marR="40639" indent="-314325">
        <a:spcBef>
          <a:spcPts val="700"/>
        </a:spcBef>
        <a:buSzPct val="100000"/>
        <a:buChar char="•"/>
        <a:defRPr sz="2200">
          <a:uFill>
            <a:solidFill/>
          </a:uFill>
          <a:latin typeface="+mn-lt"/>
          <a:ea typeface="+mn-ea"/>
          <a:cs typeface="+mn-cs"/>
          <a:sym typeface="ヒラギノ角ゴ Pro W3"/>
        </a:defRPr>
      </a:lvl9pPr>
    </p:bodyStyle>
    <p:otherStyle>
      <a:lvl1pPr algn="ctr" defTabSz="457200">
        <a:defRPr sz="1600">
          <a:solidFill>
            <a:schemeClr val="tx1"/>
          </a:solidFill>
          <a:uFill>
            <a:solidFill/>
          </a:uFill>
          <a:latin typeface="+mn-lt"/>
          <a:ea typeface="+mn-ea"/>
          <a:cs typeface="+mn-cs"/>
          <a:sym typeface="Arial"/>
        </a:defRPr>
      </a:lvl1pPr>
      <a:lvl2pPr indent="228600" algn="ctr" defTabSz="457200">
        <a:defRPr sz="1600">
          <a:solidFill>
            <a:schemeClr val="tx1"/>
          </a:solidFill>
          <a:uFill>
            <a:solidFill/>
          </a:uFill>
          <a:latin typeface="+mn-lt"/>
          <a:ea typeface="+mn-ea"/>
          <a:cs typeface="+mn-cs"/>
          <a:sym typeface="Arial"/>
        </a:defRPr>
      </a:lvl2pPr>
      <a:lvl3pPr indent="457200" algn="ctr" defTabSz="457200">
        <a:defRPr sz="1600">
          <a:solidFill>
            <a:schemeClr val="tx1"/>
          </a:solidFill>
          <a:uFill>
            <a:solidFill/>
          </a:uFill>
          <a:latin typeface="+mn-lt"/>
          <a:ea typeface="+mn-ea"/>
          <a:cs typeface="+mn-cs"/>
          <a:sym typeface="Arial"/>
        </a:defRPr>
      </a:lvl3pPr>
      <a:lvl4pPr indent="685800" algn="ctr" defTabSz="457200">
        <a:defRPr sz="1600">
          <a:solidFill>
            <a:schemeClr val="tx1"/>
          </a:solidFill>
          <a:uFill>
            <a:solidFill/>
          </a:uFill>
          <a:latin typeface="+mn-lt"/>
          <a:ea typeface="+mn-ea"/>
          <a:cs typeface="+mn-cs"/>
          <a:sym typeface="Arial"/>
        </a:defRPr>
      </a:lvl4pPr>
      <a:lvl5pPr indent="914400" algn="ctr" defTabSz="457200">
        <a:defRPr sz="1600">
          <a:solidFill>
            <a:schemeClr val="tx1"/>
          </a:solidFill>
          <a:uFill>
            <a:solidFill/>
          </a:uFill>
          <a:latin typeface="+mn-lt"/>
          <a:ea typeface="+mn-ea"/>
          <a:cs typeface="+mn-cs"/>
          <a:sym typeface="Arial"/>
        </a:defRPr>
      </a:lvl5pPr>
      <a:lvl6pPr indent="1143000" algn="ctr" defTabSz="457200">
        <a:defRPr sz="1600">
          <a:solidFill>
            <a:schemeClr val="tx1"/>
          </a:solidFill>
          <a:uFill>
            <a:solidFill/>
          </a:uFill>
          <a:latin typeface="+mn-lt"/>
          <a:ea typeface="+mn-ea"/>
          <a:cs typeface="+mn-cs"/>
          <a:sym typeface="Arial"/>
        </a:defRPr>
      </a:lvl6pPr>
      <a:lvl7pPr indent="1371600" algn="ctr" defTabSz="457200">
        <a:defRPr sz="1600">
          <a:solidFill>
            <a:schemeClr val="tx1"/>
          </a:solidFill>
          <a:uFill>
            <a:solidFill/>
          </a:uFill>
          <a:latin typeface="+mn-lt"/>
          <a:ea typeface="+mn-ea"/>
          <a:cs typeface="+mn-cs"/>
          <a:sym typeface="Arial"/>
        </a:defRPr>
      </a:lvl7pPr>
      <a:lvl8pPr indent="1600200" algn="ctr" defTabSz="457200">
        <a:defRPr sz="1600">
          <a:solidFill>
            <a:schemeClr val="tx1"/>
          </a:solidFill>
          <a:uFill>
            <a:solidFill/>
          </a:uFill>
          <a:latin typeface="+mn-lt"/>
          <a:ea typeface="+mn-ea"/>
          <a:cs typeface="+mn-cs"/>
          <a:sym typeface="Arial"/>
        </a:defRPr>
      </a:lvl8pPr>
      <a:lvl9pPr indent="1828800" algn="ctr" defTabSz="457200">
        <a:defRPr sz="1600">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robot-programming.jp/" TargetMode="External"/><Relationship Id="rId3" Type="http://schemas.openxmlformats.org/officeDocument/2006/relationships/image" Target="../media/image2.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7.png"/><Relationship Id="rId4" Type="http://schemas.openxmlformats.org/officeDocument/2006/relationships/image" Target="../media/image17.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2.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7.png"/><Relationship Id="rId4" Type="http://schemas.openxmlformats.org/officeDocument/2006/relationships/image" Target="../media/image2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title"/>
          </p:nvPr>
        </p:nvSpPr>
        <p:spPr>
          <a:xfrm>
            <a:off x="482599" y="1184275"/>
            <a:ext cx="8178801" cy="5499100"/>
          </a:xfrm>
          <a:prstGeom prst="rect">
            <a:avLst/>
          </a:prstGeom>
        </p:spPr>
        <p:txBody>
          <a:bodyPr/>
          <a:lstStyle/>
          <a:p>
            <a:pPr lvl="0">
              <a:defRPr sz="1800">
                <a:solidFill>
                  <a:srgbClr val="000000"/>
                </a:solidFill>
                <a:uFillTx/>
              </a:defRPr>
            </a:pPr>
            <a:endParaRPr>
              <a:solidFill>
                <a:srgbClr val="F30001"/>
              </a:solidFill>
              <a:uFill>
                <a:solidFill>
                  <a:srgbClr val="FF6A00"/>
                </a:solidFill>
              </a:uFill>
            </a:endParaRPr>
          </a:p>
          <a:p>
            <a:pPr lvl="0">
              <a:defRPr sz="1800">
                <a:solidFill>
                  <a:srgbClr val="000000"/>
                </a:solidFill>
                <a:uFillTx/>
              </a:defRPr>
            </a:pPr>
            <a:r>
              <a:rPr sz="2200">
                <a:solidFill>
                  <a:srgbClr val="F30001"/>
                </a:solidFill>
                <a:uFill>
                  <a:solidFill>
                    <a:srgbClr val="FF6A00"/>
                  </a:solidFill>
                </a:uFill>
              </a:rPr>
              <a:t>目指せ！ロボットマスター</a:t>
            </a:r>
            <a:endParaRPr sz="2200">
              <a:solidFill>
                <a:srgbClr val="F30001"/>
              </a:solidFill>
              <a:uFill>
                <a:solidFill>
                  <a:srgbClr val="FF6A00"/>
                </a:solidFill>
              </a:uFill>
            </a:endParaRPr>
          </a:p>
          <a:p>
            <a:pPr lvl="0">
              <a:defRPr sz="1800">
                <a:solidFill>
                  <a:srgbClr val="000000"/>
                </a:solidFill>
                <a:uFillTx/>
              </a:defRPr>
            </a:pPr>
            <a:r>
              <a:rPr sz="2400">
                <a:solidFill>
                  <a:srgbClr val="E10201"/>
                </a:solidFill>
                <a:uFill>
                  <a:solidFill>
                    <a:srgbClr val="FF6A00"/>
                  </a:solidFill>
                </a:uFill>
              </a:rPr>
              <a:t>ロボットを思い通りに動かそう！</a:t>
            </a:r>
            <a:endParaRPr sz="2400">
              <a:solidFill>
                <a:srgbClr val="E10201"/>
              </a:solidFill>
              <a:uFill>
                <a:solidFill>
                  <a:srgbClr val="FF6A00"/>
                </a:solidFill>
              </a:uFill>
            </a:endParaRPr>
          </a:p>
          <a:p>
            <a:pPr lvl="0">
              <a:defRPr sz="1800">
                <a:solidFill>
                  <a:srgbClr val="000000"/>
                </a:solidFill>
                <a:uFillTx/>
              </a:defRPr>
            </a:pPr>
            <a:r>
              <a:rPr sz="1600">
                <a:solidFill>
                  <a:srgbClr val="F30001"/>
                </a:solidFill>
                <a:uFill>
                  <a:solidFill>
                    <a:srgbClr val="FF6A00"/>
                  </a:solidFill>
                </a:uFill>
              </a:rPr>
              <a:t>LEGO</a:t>
            </a:r>
            <a:r>
              <a:rPr sz="1600">
                <a:solidFill>
                  <a:srgbClr val="F30001"/>
                </a:solidFill>
                <a:uFill>
                  <a:solidFill>
                    <a:srgbClr val="FF6A00"/>
                  </a:solidFill>
                </a:uFill>
              </a:rPr>
              <a:t> Mindstorms EV3</a:t>
            </a:r>
            <a:r>
              <a:rPr sz="1600">
                <a:solidFill>
                  <a:srgbClr val="F30001"/>
                </a:solidFill>
                <a:uFill>
                  <a:solidFill>
                    <a:srgbClr val="FF6A00"/>
                  </a:solidFill>
                </a:uFill>
              </a:rPr>
              <a:t> で目指せロボコン！</a:t>
            </a:r>
            <a:endParaRPr sz="2400">
              <a:solidFill>
                <a:srgbClr val="F30001"/>
              </a:solidFill>
              <a:uFill>
                <a:solidFill>
                  <a:srgbClr val="FF6A00"/>
                </a:solidFill>
              </a:uFill>
            </a:endParaRPr>
          </a:p>
          <a:p>
            <a:pPr lvl="0">
              <a:defRPr sz="1800">
                <a:solidFill>
                  <a:srgbClr val="000000"/>
                </a:solidFill>
                <a:uFillTx/>
              </a:defRPr>
            </a:pPr>
            <a:endParaRPr sz="2400">
              <a:solidFill>
                <a:srgbClr val="F30001"/>
              </a:solidFill>
              <a:uFill>
                <a:solidFill>
                  <a:srgbClr val="FF6A00"/>
                </a:solidFill>
              </a:uFill>
            </a:endParaRPr>
          </a:p>
          <a:p>
            <a:pPr lvl="0">
              <a:defRPr sz="1800">
                <a:solidFill>
                  <a:srgbClr val="000000"/>
                </a:solidFill>
                <a:uFillTx/>
              </a:defRPr>
            </a:pPr>
            <a:endParaRPr sz="2400">
              <a:solidFill>
                <a:srgbClr val="F30001"/>
              </a:solidFill>
              <a:uFill>
                <a:solidFill>
                  <a:srgbClr val="FF6A00"/>
                </a:solidFill>
              </a:uFill>
            </a:endParaRPr>
          </a:p>
          <a:p>
            <a:pPr lvl="0">
              <a:defRPr sz="1800">
                <a:solidFill>
                  <a:srgbClr val="000000"/>
                </a:solidFill>
                <a:uFillTx/>
              </a:defRPr>
            </a:pPr>
            <a:endParaRPr sz="1500">
              <a:uFill>
                <a:solidFill>
                  <a:srgbClr val="FF6A00"/>
                </a:solidFill>
              </a:uFill>
              <a:latin typeface="+mn-lt"/>
              <a:ea typeface="+mn-ea"/>
              <a:cs typeface="+mn-cs"/>
              <a:sym typeface="ヒラギノ角ゴ Pro W3"/>
            </a:endParaRPr>
          </a:p>
          <a:p>
            <a:pPr lvl="0">
              <a:defRPr sz="1800">
                <a:solidFill>
                  <a:srgbClr val="000000"/>
                </a:solidFill>
                <a:uFillTx/>
              </a:defRPr>
            </a:pPr>
            <a:br>
              <a:rPr sz="1600">
                <a:solidFill>
                  <a:srgbClr val="F30001"/>
                </a:solidFill>
                <a:uFill>
                  <a:solidFill>
                    <a:srgbClr val="FF6A00"/>
                  </a:solidFill>
                </a:uFill>
                <a:latin typeface="+mn-lt"/>
                <a:ea typeface="+mn-ea"/>
                <a:cs typeface="+mn-cs"/>
                <a:sym typeface="ヒラギノ角ゴ Pro W3"/>
              </a:rPr>
            </a:br>
            <a:r>
              <a:rPr sz="1600">
                <a:uFill>
                  <a:solidFill>
                    <a:srgbClr val="FF6A00"/>
                  </a:solidFill>
                </a:uFill>
                <a:latin typeface="+mn-lt"/>
                <a:ea typeface="+mn-ea"/>
                <a:cs typeface="+mn-cs"/>
                <a:sym typeface="ヒラギノ角ゴ Pro W3"/>
              </a:rPr>
              <a:t>WEB：</a:t>
            </a:r>
            <a:r>
              <a:rPr sz="1600">
                <a:uFill>
                  <a:solidFill>
                    <a:srgbClr val="FF6A00"/>
                  </a:solidFill>
                </a:uFill>
                <a:latin typeface="+mn-lt"/>
                <a:ea typeface="+mn-ea"/>
                <a:cs typeface="+mn-cs"/>
                <a:sym typeface="ヒラギノ角ゴ Pro W3"/>
                <a:hlinkClick r:id="rId2" invalidUrl="" action="" tgtFrame="" tooltip="" history="1" highlightClick="0" endSnd="0"/>
              </a:rPr>
              <a:t>http://robot-programming.jp/</a:t>
            </a:r>
            <a:endParaRPr sz="1600">
              <a:uFill>
                <a:solidFill>
                  <a:srgbClr val="FF6A00"/>
                </a:solidFill>
              </a:uFill>
              <a:latin typeface="+mn-lt"/>
              <a:ea typeface="+mn-ea"/>
              <a:cs typeface="+mn-cs"/>
              <a:sym typeface="ヒラギノ角ゴ Pro W3"/>
            </a:endParaRPr>
          </a:p>
          <a:p>
            <a:pPr lvl="0">
              <a:defRPr sz="1800">
                <a:solidFill>
                  <a:srgbClr val="000000"/>
                </a:solidFill>
                <a:uFillTx/>
              </a:defRPr>
            </a:pPr>
            <a:r>
              <a:rPr sz="1600">
                <a:uFill>
                  <a:solidFill>
                    <a:srgbClr val="FF6A00"/>
                  </a:solidFill>
                </a:uFill>
                <a:latin typeface="+mn-lt"/>
                <a:ea typeface="+mn-ea"/>
                <a:cs typeface="+mn-cs"/>
                <a:sym typeface="ヒラギノ角ゴ Pro W3"/>
              </a:rPr>
              <a:t>担当：</a:t>
            </a:r>
            <a:r>
              <a:rPr sz="1600">
                <a:uFill>
                  <a:solidFill>
                    <a:srgbClr val="FF6A00"/>
                  </a:solidFill>
                </a:uFill>
                <a:latin typeface="+mn-lt"/>
                <a:ea typeface="+mn-ea"/>
                <a:cs typeface="+mn-cs"/>
                <a:sym typeface="ヒラギノ角ゴ Pro W3"/>
              </a:rPr>
              <a:t>藤井隆司、藤吉弘亘、山内悠嗣</a:t>
            </a:r>
            <a:endParaRPr sz="1600">
              <a:uFill>
                <a:solidFill>
                  <a:srgbClr val="FF6A00"/>
                </a:solidFill>
              </a:uFill>
              <a:latin typeface="+mn-lt"/>
              <a:ea typeface="+mn-ea"/>
              <a:cs typeface="+mn-cs"/>
              <a:sym typeface="ヒラギノ角ゴ Pro W3"/>
            </a:endParaRPr>
          </a:p>
          <a:p>
            <a:pPr lvl="0">
              <a:defRPr sz="1800">
                <a:solidFill>
                  <a:srgbClr val="000000"/>
                </a:solidFill>
                <a:uFillTx/>
              </a:defRPr>
            </a:pPr>
            <a:r>
              <a:rPr sz="1600">
                <a:uFill>
                  <a:solidFill>
                    <a:srgbClr val="FF6A00"/>
                  </a:solidFill>
                </a:uFill>
                <a:latin typeface="+mn-lt"/>
                <a:ea typeface="+mn-ea"/>
                <a:cs typeface="+mn-cs"/>
                <a:sym typeface="ヒラギノ角ゴ Pro W3"/>
              </a:rPr>
              <a:t>E-mail：fujii@cs.chubu.ac.jp</a:t>
            </a:r>
            <a:endParaRPr sz="1600">
              <a:solidFill>
                <a:srgbClr val="F30001"/>
              </a:solidFill>
              <a:uFill>
                <a:solidFill>
                  <a:srgbClr val="FF6A00"/>
                </a:solidFill>
              </a:uFill>
              <a:latin typeface="+mn-lt"/>
              <a:ea typeface="+mn-ea"/>
              <a:cs typeface="+mn-cs"/>
              <a:sym typeface="ヒラギノ角ゴ Pro W3"/>
            </a:endParaRPr>
          </a:p>
          <a:p>
            <a:pPr lvl="0">
              <a:defRPr sz="1800">
                <a:solidFill>
                  <a:srgbClr val="000000"/>
                </a:solidFill>
                <a:uFillTx/>
              </a:defRPr>
            </a:pPr>
            <a:br>
              <a:rPr>
                <a:solidFill>
                  <a:srgbClr val="F30001"/>
                </a:solidFill>
                <a:uFill>
                  <a:solidFill>
                    <a:srgbClr val="FF6A00"/>
                  </a:solidFill>
                </a:uFill>
              </a:rPr>
            </a:br>
          </a:p>
        </p:txBody>
      </p:sp>
      <p:sp>
        <p:nvSpPr>
          <p:cNvPr id="27" name="Shape 27"/>
          <p:cNvSpPr/>
          <p:nvPr/>
        </p:nvSpPr>
        <p:spPr>
          <a:xfrm>
            <a:off x="-1" y="908298"/>
            <a:ext cx="9144002" cy="1"/>
          </a:xfrm>
          <a:prstGeom prst="line">
            <a:avLst/>
          </a:prstGeom>
          <a:ln w="38100">
            <a:solidFill>
              <a:srgbClr val="F30001"/>
            </a:solidFill>
            <a:round/>
          </a:ln>
        </p:spPr>
        <p:txBody>
          <a:bodyPr lIns="0" tIns="0" rIns="0" bIns="0"/>
          <a:lstStyle/>
          <a:p>
            <a:pPr lvl="0"/>
          </a:p>
        </p:txBody>
      </p:sp>
      <p:pic>
        <p:nvPicPr>
          <p:cNvPr id="28" name="pasted-image.tif"/>
          <p:cNvPicPr/>
          <p:nvPr/>
        </p:nvPicPr>
        <p:blipFill>
          <a:blip r:embed="rId3">
            <a:extLst/>
          </a:blip>
          <a:srcRect l="0" t="0" r="0" b="17414"/>
          <a:stretch>
            <a:fillRect/>
          </a:stretch>
        </p:blipFill>
        <p:spPr>
          <a:xfrm flipH="1">
            <a:off x="5839150" y="4087066"/>
            <a:ext cx="1969860" cy="1875894"/>
          </a:xfrm>
          <a:prstGeom prst="rect">
            <a:avLst/>
          </a:prstGeom>
          <a:ln w="25400">
            <a:miter lim="400000"/>
          </a:ln>
          <a:effectLst>
            <a:reflection blurRad="0" stA="50000" stPos="0" endA="0" endPos="40000" dist="0" dir="5400000" fadeDir="5400000" sx="100000" sy="-100000" kx="0" ky="0" algn="bl" rotWithShape="0"/>
          </a:effectLst>
        </p:spPr>
      </p:pic>
      <p:sp>
        <p:nvSpPr>
          <p:cNvPr id="29" name="Shape 29"/>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r">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
        <p:nvSpPr>
          <p:cNvPr id="30" name="Shape 30"/>
          <p:cNvSpPr/>
          <p:nvPr/>
        </p:nvSpPr>
        <p:spPr>
          <a:xfrm>
            <a:off x="7379647" y="3433961"/>
            <a:ext cx="1515111"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30001"/>
                </a:solidFill>
                <a:uFill>
                  <a:solidFill>
                    <a:srgbClr val="FF6A00"/>
                  </a:solidFill>
                </a:uFill>
                <a:latin typeface="+mj-lt"/>
                <a:ea typeface="+mj-ea"/>
                <a:cs typeface="+mj-cs"/>
                <a:sym typeface="ヒラギノ角ゴ Pro W6"/>
              </a:defRPr>
            </a:lvl1pPr>
          </a:lstStyle>
          <a:p>
            <a:pPr lvl="0">
              <a:defRPr>
                <a:solidFill>
                  <a:srgbClr val="000000"/>
                </a:solidFill>
                <a:uFillTx/>
              </a:defRPr>
            </a:pPr>
            <a:r>
              <a:rPr>
                <a:solidFill>
                  <a:srgbClr val="F30001"/>
                </a:solidFill>
                <a:uFill>
                  <a:solidFill>
                    <a:srgbClr val="FF6A00"/>
                  </a:solidFill>
                </a:uFill>
              </a:rPr>
              <a:t>充電してね！</a:t>
            </a:r>
          </a:p>
        </p:txBody>
      </p:sp>
      <p:sp>
        <p:nvSpPr>
          <p:cNvPr id="31" name="Shape 31"/>
          <p:cNvSpPr/>
          <p:nvPr/>
        </p:nvSpPr>
        <p:spPr>
          <a:xfrm>
            <a:off x="7222802" y="3208493"/>
            <a:ext cx="1651001" cy="812801"/>
          </a:xfrm>
          <a:prstGeom prst="wedgeEllipseCallout">
            <a:avLst>
              <a:gd name="adj1" fmla="val -49385"/>
              <a:gd name="adj2" fmla="val 70000"/>
            </a:avLst>
          </a:prstGeom>
          <a:ln w="25400">
            <a:solidFill>
              <a:srgbClr val="85888D"/>
            </a:solidFill>
            <a:miter lim="400000"/>
          </a:ln>
        </p:spPr>
        <p:txBody>
          <a:bodyPr lIns="0" tIns="0" rIns="0" bIns="0" anchor="ct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ロボットにおける要素技術</a:t>
            </a:r>
          </a:p>
        </p:txBody>
      </p:sp>
      <p:sp>
        <p:nvSpPr>
          <p:cNvPr id="133" name="Shape 133"/>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r">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
        <p:nvSpPr>
          <p:cNvPr id="134" name="Shape 134"/>
          <p:cNvSpPr/>
          <p:nvPr/>
        </p:nvSpPr>
        <p:spPr>
          <a:xfrm>
            <a:off x="516410" y="2161604"/>
            <a:ext cx="811118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0" marR="0" algn="ctr" defTabSz="457200">
              <a:lnSpc>
                <a:spcPts val="3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uFillTx/>
              </a:defRPr>
            </a:pPr>
            <a:r>
              <a:rPr sz="2600">
                <a:latin typeface="+mj-lt"/>
                <a:ea typeface="+mj-ea"/>
                <a:cs typeface="+mj-cs"/>
                <a:sym typeface="ヒラギノ角ゴ Pro W6"/>
              </a:rPr>
              <a:t>感じる</a:t>
            </a:r>
            <a:r>
              <a:rPr sz="2600">
                <a:latin typeface="+mn-lt"/>
                <a:ea typeface="+mn-ea"/>
                <a:cs typeface="+mn-cs"/>
                <a:sym typeface="ヒラギノ角ゴ Pro W3"/>
              </a:rPr>
              <a:t>、</a:t>
            </a:r>
            <a:r>
              <a:rPr sz="2600">
                <a:latin typeface="+mj-lt"/>
                <a:ea typeface="+mj-ea"/>
                <a:cs typeface="+mj-cs"/>
                <a:sym typeface="ヒラギノ角ゴ Pro W6"/>
              </a:rPr>
              <a:t>判断する</a:t>
            </a:r>
            <a:r>
              <a:rPr sz="2600">
                <a:latin typeface="+mn-lt"/>
                <a:ea typeface="+mn-ea"/>
                <a:cs typeface="+mn-cs"/>
                <a:sym typeface="ヒラギノ角ゴ Pro W3"/>
              </a:rPr>
              <a:t>、</a:t>
            </a:r>
            <a:r>
              <a:rPr sz="2600">
                <a:latin typeface="+mj-lt"/>
                <a:ea typeface="+mj-ea"/>
                <a:cs typeface="+mj-cs"/>
                <a:sym typeface="ヒラギノ角ゴ Pro W6"/>
              </a:rPr>
              <a:t>動く</a:t>
            </a:r>
            <a:r>
              <a:rPr sz="2600">
                <a:latin typeface="+mn-lt"/>
                <a:ea typeface="+mn-ea"/>
                <a:cs typeface="+mn-cs"/>
                <a:sym typeface="ヒラギノ角ゴ Pro W3"/>
              </a:rPr>
              <a:t>がそなわっている</a:t>
            </a:r>
            <a:r>
              <a:rPr sz="2600">
                <a:latin typeface="+mj-lt"/>
                <a:ea typeface="+mj-ea"/>
                <a:cs typeface="+mj-cs"/>
                <a:sym typeface="ヒラギノ角ゴ Pro W6"/>
              </a:rPr>
              <a:t>人工物</a:t>
            </a:r>
          </a:p>
        </p:txBody>
      </p:sp>
      <p:sp>
        <p:nvSpPr>
          <p:cNvPr id="135" name="Shape 135"/>
          <p:cNvSpPr/>
          <p:nvPr/>
        </p:nvSpPr>
        <p:spPr>
          <a:xfrm>
            <a:off x="3809948" y="2166553"/>
            <a:ext cx="768684" cy="445085"/>
          </a:xfrm>
          <a:prstGeom prst="rect">
            <a:avLst/>
          </a:prstGeom>
          <a:ln w="38100">
            <a:solidFill>
              <a:srgbClr val="FF9300"/>
            </a:solidFill>
            <a:miter lim="400000"/>
          </a:ln>
        </p:spPr>
        <p:txBody>
          <a:bodyPr lIns="38100" tIns="38100" rIns="38100" bIns="38100" anchor="ctr"/>
          <a:lstStyle/>
          <a:p>
            <a:pPr lvl="0" marL="0" marR="0"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effectLst>
                  <a:outerShdw sx="100000" sy="100000" kx="0" ky="0" algn="b" rotWithShape="0" blurRad="38100" dist="12700" dir="5400000">
                    <a:srgbClr val="000000">
                      <a:alpha val="50000"/>
                    </a:srgbClr>
                  </a:outerShdw>
                </a:effectLst>
                <a:uFillTx/>
                <a:latin typeface="Times"/>
                <a:ea typeface="Times"/>
                <a:cs typeface="Times"/>
                <a:sym typeface="Times"/>
              </a:defRPr>
            </a:pPr>
          </a:p>
        </p:txBody>
      </p:sp>
      <p:sp>
        <p:nvSpPr>
          <p:cNvPr id="136" name="Shape 136"/>
          <p:cNvSpPr/>
          <p:nvPr/>
        </p:nvSpPr>
        <p:spPr>
          <a:xfrm>
            <a:off x="1604060" y="3830154"/>
            <a:ext cx="5905400" cy="177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indent="497840">
              <a:defRPr>
                <a:uFillTx/>
              </a:defRPr>
            </a:pPr>
            <a:r>
              <a:rPr sz="2400">
                <a:solidFill>
                  <a:srgbClr val="E10201"/>
                </a:solidFill>
                <a:uFill>
                  <a:solidFill>
                    <a:srgbClr val="FF6A00"/>
                  </a:solidFill>
                </a:uFill>
                <a:latin typeface="+mj-lt"/>
                <a:ea typeface="+mj-ea"/>
                <a:cs typeface="+mj-cs"/>
                <a:sym typeface="ヒラギノ角ゴ Pro W6"/>
              </a:rPr>
              <a:t>■障害物回避(タッチセンサ)</a:t>
            </a:r>
            <a:endParaRPr sz="2400">
              <a:solidFill>
                <a:srgbClr val="E10201"/>
              </a:solidFill>
              <a:uFill>
                <a:solidFill>
                  <a:srgbClr val="FF6A00"/>
                </a:solidFill>
              </a:uFill>
              <a:latin typeface="+mj-lt"/>
              <a:ea typeface="+mj-ea"/>
              <a:cs typeface="+mj-cs"/>
              <a:sym typeface="ヒラギノ角ゴ Pro W6"/>
            </a:endParaRPr>
          </a:p>
          <a:p>
            <a:pPr lvl="2" indent="497840">
              <a:defRPr>
                <a:uFillTx/>
              </a:defRPr>
            </a:pPr>
            <a:r>
              <a:rPr sz="2400">
                <a:solidFill>
                  <a:srgbClr val="E10201"/>
                </a:solidFill>
                <a:uFill>
                  <a:solidFill>
                    <a:srgbClr val="FF6A00"/>
                  </a:solidFill>
                </a:uFill>
                <a:latin typeface="+mj-lt"/>
                <a:ea typeface="+mj-ea"/>
                <a:cs typeface="+mj-cs"/>
                <a:sym typeface="ヒラギノ角ゴ Pro W6"/>
              </a:rPr>
              <a:t>■障害物回避(超音波センサ)</a:t>
            </a:r>
            <a:endParaRPr sz="2400">
              <a:solidFill>
                <a:srgbClr val="E10201"/>
              </a:solidFill>
              <a:uFill>
                <a:solidFill>
                  <a:srgbClr val="FF6A00"/>
                </a:solidFill>
              </a:uFill>
              <a:latin typeface="+mj-lt"/>
              <a:ea typeface="+mj-ea"/>
              <a:cs typeface="+mj-cs"/>
              <a:sym typeface="ヒラギノ角ゴ Pro W6"/>
            </a:endParaRPr>
          </a:p>
          <a:p>
            <a:pPr lvl="2" indent="497840">
              <a:defRPr>
                <a:uFillTx/>
              </a:defRPr>
            </a:pPr>
            <a:r>
              <a:rPr sz="2400">
                <a:solidFill>
                  <a:srgbClr val="E10201"/>
                </a:solidFill>
                <a:uFill>
                  <a:solidFill>
                    <a:srgbClr val="FF6A00"/>
                  </a:solidFill>
                </a:uFill>
                <a:latin typeface="+mj-lt"/>
                <a:ea typeface="+mj-ea"/>
                <a:cs typeface="+mj-cs"/>
                <a:sym typeface="ヒラギノ角ゴ Pro W6"/>
              </a:rPr>
              <a:t>■カラーセンサによるライントレース</a:t>
            </a:r>
            <a:endParaRPr sz="2400">
              <a:solidFill>
                <a:srgbClr val="F30001"/>
              </a:solidFill>
              <a:uFill>
                <a:solidFill>
                  <a:srgbClr val="FF6A00"/>
                </a:solidFill>
              </a:uFill>
              <a:latin typeface="+mj-lt"/>
              <a:ea typeface="+mj-ea"/>
              <a:cs typeface="+mj-cs"/>
              <a:sym typeface="ヒラギノ角ゴ Pro W6"/>
            </a:endParaRPr>
          </a:p>
        </p:txBody>
      </p:sp>
      <p:grpSp>
        <p:nvGrpSpPr>
          <p:cNvPr id="139" name="Group 139"/>
          <p:cNvGrpSpPr/>
          <p:nvPr/>
        </p:nvGrpSpPr>
        <p:grpSpPr>
          <a:xfrm>
            <a:off x="838650" y="2177205"/>
            <a:ext cx="2786476" cy="400599"/>
            <a:chOff x="0" y="0"/>
            <a:chExt cx="2786474" cy="400598"/>
          </a:xfrm>
        </p:grpSpPr>
        <p:sp>
          <p:nvSpPr>
            <p:cNvPr id="137" name="Shape 137"/>
            <p:cNvSpPr/>
            <p:nvPr/>
          </p:nvSpPr>
          <p:spPr>
            <a:xfrm>
              <a:off x="0" y="2926"/>
              <a:ext cx="1118519" cy="394746"/>
            </a:xfrm>
            <a:prstGeom prst="rect">
              <a:avLst/>
            </a:prstGeom>
            <a:noFill/>
            <a:ln w="38100" cap="flat">
              <a:solidFill>
                <a:srgbClr val="8EFA00"/>
              </a:solidFill>
              <a:prstDash val="solid"/>
              <a:miter lim="400000"/>
            </a:ln>
            <a:effectLst/>
          </p:spPr>
          <p:txBody>
            <a:bodyPr wrap="square" lIns="38100" tIns="38100" rIns="38100" bIns="38100" numCol="1" anchor="ctr">
              <a:noAutofit/>
            </a:bodyPr>
            <a:lstStyle/>
            <a:p>
              <a:pPr lvl="0" marL="0" marR="0"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effectLst>
                    <a:outerShdw sx="100000" sy="100000" kx="0" ky="0" algn="b" rotWithShape="0" blurRad="38100" dist="12700" dir="5400000">
                      <a:srgbClr val="000000">
                        <a:alpha val="50000"/>
                      </a:srgbClr>
                    </a:outerShdw>
                  </a:effectLst>
                  <a:uFillTx/>
                  <a:latin typeface="Times"/>
                  <a:ea typeface="Times"/>
                  <a:cs typeface="Times"/>
                  <a:sym typeface="Times"/>
                </a:defRPr>
              </a:pPr>
            </a:p>
          </p:txBody>
        </p:sp>
        <p:sp>
          <p:nvSpPr>
            <p:cNvPr id="138" name="Shape 138"/>
            <p:cNvSpPr/>
            <p:nvPr/>
          </p:nvSpPr>
          <p:spPr>
            <a:xfrm>
              <a:off x="1371547" y="0"/>
              <a:ext cx="1414928" cy="400599"/>
            </a:xfrm>
            <a:prstGeom prst="rect">
              <a:avLst/>
            </a:prstGeom>
            <a:noFill/>
            <a:ln w="38100" cap="flat">
              <a:solidFill>
                <a:srgbClr val="FF2600"/>
              </a:solidFill>
              <a:prstDash val="solid"/>
              <a:miter lim="400000"/>
            </a:ln>
            <a:effectLst/>
          </p:spPr>
          <p:txBody>
            <a:bodyPr wrap="square" lIns="38100" tIns="38100" rIns="38100" bIns="38100" numCol="1" anchor="ctr">
              <a:noAutofit/>
            </a:bodyPr>
            <a:lstStyle/>
            <a:p>
              <a:pPr lvl="0" marL="0" marR="0"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effectLst>
                    <a:outerShdw sx="100000" sy="100000" kx="0" ky="0" algn="b" rotWithShape="0" blurRad="38100" dist="12700" dir="5400000">
                      <a:srgbClr val="000000">
                        <a:alpha val="50000"/>
                      </a:srgbClr>
                    </a:outerShdw>
                  </a:effectLst>
                  <a:uFillTx/>
                  <a:latin typeface="Times"/>
                  <a:ea typeface="Times"/>
                  <a:cs typeface="Times"/>
                  <a:sym typeface="Times"/>
                </a:defRPr>
              </a:pP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0" grpId="2" fill="hold">
                                  <p:stCondLst>
                                    <p:cond delay="0"/>
                                  </p:stCondLst>
                                  <p:iterate type="el" backwards="0">
                                    <p:tmAbs val="0"/>
                                  </p:iterate>
                                  <p:childTnLst>
                                    <p:set>
                                      <p:cBhvr>
                                        <p:cTn id="10" fill="hold"/>
                                        <p:tgtEl>
                                          <p:spTgt spid="139"/>
                                        </p:tgtEl>
                                        <p:attrNameLst>
                                          <p:attrName>style.visibility</p:attrName>
                                        </p:attrNameLst>
                                      </p:cBhvr>
                                      <p:to>
                                        <p:strVal val="visible"/>
                                      </p:to>
                                    </p:set>
                                    <p:animEffect filter="fade" transition="in">
                                      <p:cBhvr>
                                        <p:cTn id="11"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2"/>
      <p:bldP build="whole" bldLvl="1" animBg="1" rev="0" advAuto="0" spid="13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482600" y="1082774"/>
            <a:ext cx="8178800" cy="5499101"/>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p>
            <a:pPr lvl="2" indent="497840">
              <a:defRPr>
                <a:uFillTx/>
              </a:defRPr>
            </a:pPr>
            <a:endParaRPr sz="2800">
              <a:solidFill>
                <a:srgbClr val="F30001"/>
              </a:solidFill>
              <a:uFill>
                <a:solidFill>
                  <a:srgbClr val="FF6A00"/>
                </a:solidFill>
              </a:uFill>
              <a:latin typeface="+mj-lt"/>
              <a:ea typeface="+mj-ea"/>
              <a:cs typeface="+mj-cs"/>
              <a:sym typeface="ヒラギノ角ゴ Pro W6"/>
            </a:endParaRPr>
          </a:p>
          <a:p>
            <a:pPr lvl="2" indent="497840">
              <a:defRPr>
                <a:uFillTx/>
              </a:defRPr>
            </a:pPr>
            <a:r>
              <a:rPr sz="2800">
                <a:solidFill>
                  <a:srgbClr val="E10201"/>
                </a:solidFill>
                <a:uFill>
                  <a:solidFill>
                    <a:srgbClr val="FF6A00"/>
                  </a:solidFill>
                </a:uFill>
                <a:latin typeface="+mj-lt"/>
                <a:ea typeface="+mj-ea"/>
                <a:cs typeface="+mj-cs"/>
                <a:sym typeface="ヒラギノ角ゴ Pro W6"/>
              </a:rPr>
              <a:t>■障害物回避(タッチセンサ)</a:t>
            </a:r>
            <a:endParaRPr sz="2800">
              <a:solidFill>
                <a:srgbClr val="F30001"/>
              </a:solidFill>
              <a:uFill>
                <a:solidFill>
                  <a:srgbClr val="FF6A00"/>
                </a:solidFill>
              </a:uFill>
              <a:latin typeface="+mj-lt"/>
              <a:ea typeface="+mj-ea"/>
              <a:cs typeface="+mj-cs"/>
              <a:sym typeface="ヒラギノ角ゴ Pro W6"/>
            </a:endParaRPr>
          </a:p>
          <a:p>
            <a:pPr lvl="0">
              <a:defRPr>
                <a:uFillTx/>
              </a:defRPr>
            </a:pPr>
            <a:endParaRPr sz="2400">
              <a:solidFill>
                <a:srgbClr val="FF6A00"/>
              </a:solidFill>
              <a:uFill>
                <a:solidFill>
                  <a:srgbClr val="FF6A00"/>
                </a:solidFill>
              </a:uFill>
              <a:latin typeface="+mj-lt"/>
              <a:ea typeface="+mj-ea"/>
              <a:cs typeface="+mj-cs"/>
              <a:sym typeface="ヒラギノ角ゴ Pro W6"/>
            </a:endParaRPr>
          </a:p>
        </p:txBody>
      </p:sp>
      <p:sp>
        <p:nvSpPr>
          <p:cNvPr id="142" name="Shape 142"/>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Touch.jpeg"/>
          <p:cNvPicPr/>
          <p:nvPr/>
        </p:nvPicPr>
        <p:blipFill>
          <a:blip r:embed="rId2">
            <a:extLst/>
          </a:blip>
          <a:srcRect l="12268" t="22645" r="2245" b="31992"/>
          <a:stretch>
            <a:fillRect/>
          </a:stretch>
        </p:blipFill>
        <p:spPr>
          <a:xfrm>
            <a:off x="1331118" y="1873428"/>
            <a:ext cx="6481804" cy="2579605"/>
          </a:xfrm>
          <a:prstGeom prst="rect">
            <a:avLst/>
          </a:prstGeom>
          <a:ln w="12700">
            <a:round/>
          </a:ln>
        </p:spPr>
      </p:pic>
      <p:sp>
        <p:nvSpPr>
          <p:cNvPr id="145" name="Shape 145"/>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タッチセンサの原理</a:t>
            </a:r>
          </a:p>
        </p:txBody>
      </p:sp>
      <p:sp>
        <p:nvSpPr>
          <p:cNvPr id="146" name="Shape 146"/>
          <p:cNvSpPr/>
          <p:nvPr/>
        </p:nvSpPr>
        <p:spPr>
          <a:xfrm>
            <a:off x="1117600" y="4902200"/>
            <a:ext cx="7238363" cy="1092200"/>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buClr>
                <a:srgbClr val="4D2F00"/>
              </a:buClr>
              <a:buFont typeface="Times New Roman"/>
              <a:defRPr>
                <a:uFillTx/>
              </a:defRPr>
            </a:pPr>
            <a:r>
              <a:rPr sz="2200">
                <a:solidFill>
                  <a:srgbClr val="FF9300"/>
                </a:solidFill>
                <a:uFill>
                  <a:solidFill>
                    <a:srgbClr val="4D2F00"/>
                  </a:solidFill>
                </a:uFill>
                <a:latin typeface="+mj-lt"/>
                <a:ea typeface="+mj-ea"/>
                <a:cs typeface="+mj-cs"/>
                <a:sym typeface="ヒラギノ角ゴ Pro W6"/>
              </a:rPr>
              <a:t>タッチセンサの測定原理</a:t>
            </a:r>
            <a:endParaRPr sz="2200">
              <a:solidFill>
                <a:srgbClr val="FF9300"/>
              </a:solidFill>
              <a:uFill>
                <a:solidFill>
                  <a:srgbClr val="4D2F00"/>
                </a:solidFill>
              </a:uFill>
              <a:latin typeface="+mj-lt"/>
              <a:ea typeface="+mj-ea"/>
              <a:cs typeface="+mj-cs"/>
              <a:sym typeface="ヒラギノ角ゴ Pro W6"/>
            </a:endParaRPr>
          </a:p>
          <a:p>
            <a:pPr lvl="0">
              <a:buClr>
                <a:srgbClr val="424242"/>
              </a:buClr>
              <a:buFont typeface="Times New Roman"/>
              <a:defRPr>
                <a:uFillTx/>
              </a:defRPr>
            </a:pPr>
            <a:r>
              <a:rPr>
                <a:solidFill>
                  <a:srgbClr val="424242"/>
                </a:solidFill>
                <a:uFill>
                  <a:solidFill>
                    <a:srgbClr val="424242"/>
                  </a:solidFill>
                </a:uFill>
                <a:latin typeface="+mn-lt"/>
                <a:ea typeface="+mn-ea"/>
                <a:cs typeface="+mn-cs"/>
                <a:sym typeface="ヒラギノ角ゴ Pro W3"/>
              </a:rPr>
              <a:t>スイッチボタンの状態を、押されていないときは”0”、押されたら”1”，離したときに”2”を出力する</a:t>
            </a:r>
          </a:p>
        </p:txBody>
      </p:sp>
      <p:sp>
        <p:nvSpPr>
          <p:cNvPr id="147" name="Shape 147"/>
          <p:cNvSpPr/>
          <p:nvPr/>
        </p:nvSpPr>
        <p:spPr>
          <a:xfrm>
            <a:off x="3623560" y="2974775"/>
            <a:ext cx="484876" cy="534408"/>
          </a:xfrm>
          <a:prstGeom prst="roundRect">
            <a:avLst>
              <a:gd name="adj" fmla="val 20473"/>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0" tIns="0" rIns="0" bIns="0" anchor="ctr"/>
          <a:lstStyle/>
          <a:p>
            <a:pPr lvl="0"/>
          </a:p>
        </p:txBody>
      </p:sp>
      <p:sp>
        <p:nvSpPr>
          <p:cNvPr id="148" name="Shape 148"/>
          <p:cNvSpPr/>
          <p:nvPr/>
        </p:nvSpPr>
        <p:spPr>
          <a:xfrm>
            <a:off x="4083115" y="3484603"/>
            <a:ext cx="522976" cy="67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149" name="Shape 149"/>
          <p:cNvSpPr/>
          <p:nvPr/>
        </p:nvSpPr>
        <p:spPr>
          <a:xfrm>
            <a:off x="4576519" y="4022603"/>
            <a:ext cx="1674706"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lvl="0">
              <a:defRPr sz="1800">
                <a:solidFill>
                  <a:srgbClr val="000000"/>
                </a:solidFill>
                <a:uFillTx/>
              </a:defRPr>
            </a:pPr>
            <a:r>
              <a:rPr sz="1600">
                <a:solidFill>
                  <a:srgbClr val="FFFFFF"/>
                </a:solidFill>
                <a:uFill>
                  <a:solidFill/>
                </a:uFill>
              </a:rPr>
              <a:t>スイッチボタン</a:t>
            </a:r>
          </a:p>
        </p:txBody>
      </p:sp>
      <p:sp>
        <p:nvSpPr>
          <p:cNvPr id="150" name="Shape 150"/>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body" idx="1"/>
          </p:nvPr>
        </p:nvSpPr>
        <p:spPr>
          <a:prstGeom prst="rect">
            <a:avLst/>
          </a:prstGeom>
        </p:spPr>
        <p:txBody>
          <a:bodyPr/>
          <a:lstStyle/>
          <a:p>
            <a:pPr lvl="0">
              <a:defRPr sz="1800">
                <a:uFillTx/>
              </a:defRPr>
            </a:pPr>
            <a:r>
              <a:rPr sz="2200">
                <a:uFill>
                  <a:solidFill/>
                </a:uFill>
              </a:rPr>
              <a:t>EV3の入力ポート１にタッセンサを接続</a:t>
            </a:r>
          </a:p>
        </p:txBody>
      </p:sp>
      <p:sp>
        <p:nvSpPr>
          <p:cNvPr id="153" name="Shape 153"/>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タッチセンサの接続</a:t>
            </a:r>
          </a:p>
        </p:txBody>
      </p:sp>
      <p:pic>
        <p:nvPicPr>
          <p:cNvPr id="154" name="pasted-image.png"/>
          <p:cNvPicPr/>
          <p:nvPr/>
        </p:nvPicPr>
        <p:blipFill>
          <a:blip r:embed="rId2">
            <a:extLst/>
          </a:blip>
          <a:stretch>
            <a:fillRect/>
          </a:stretch>
        </p:blipFill>
        <p:spPr>
          <a:xfrm>
            <a:off x="3267582" y="1345155"/>
            <a:ext cx="2608836" cy="4682040"/>
          </a:xfrm>
          <a:prstGeom prst="rect">
            <a:avLst/>
          </a:prstGeom>
          <a:ln w="12700">
            <a:round/>
          </a:ln>
        </p:spPr>
      </p:pic>
      <p:sp>
        <p:nvSpPr>
          <p:cNvPr id="155" name="Shape 155"/>
          <p:cNvSpPr/>
          <p:nvPr/>
        </p:nvSpPr>
        <p:spPr>
          <a:xfrm>
            <a:off x="3787225" y="2739807"/>
            <a:ext cx="414854" cy="2761637"/>
          </a:xfrm>
          <a:custGeom>
            <a:avLst/>
            <a:gdLst/>
            <a:ahLst/>
            <a:cxnLst>
              <a:cxn ang="0">
                <a:pos x="wd2" y="hd2"/>
              </a:cxn>
              <a:cxn ang="5400000">
                <a:pos x="wd2" y="hd2"/>
              </a:cxn>
              <a:cxn ang="10800000">
                <a:pos x="wd2" y="hd2"/>
              </a:cxn>
              <a:cxn ang="16200000">
                <a:pos x="wd2" y="hd2"/>
              </a:cxn>
            </a:cxnLst>
            <a:rect l="0" t="0" r="r" b="b"/>
            <a:pathLst>
              <a:path w="20371" h="21435" fill="norm" stroke="1" extrusionOk="0">
                <a:moveTo>
                  <a:pt x="235" y="0"/>
                </a:moveTo>
                <a:lnTo>
                  <a:pt x="235" y="18458"/>
                </a:lnTo>
                <a:cubicBezTo>
                  <a:pt x="-1229" y="20190"/>
                  <a:pt x="4380" y="21600"/>
                  <a:pt x="10866" y="21419"/>
                </a:cubicBezTo>
                <a:cubicBezTo>
                  <a:pt x="15562" y="21288"/>
                  <a:pt x="19055" y="20256"/>
                  <a:pt x="19523" y="19192"/>
                </a:cubicBezTo>
                <a:lnTo>
                  <a:pt x="20371" y="18961"/>
                </a:lnTo>
              </a:path>
            </a:pathLst>
          </a:custGeom>
          <a:ln w="63500">
            <a:solidFill>
              <a:srgbClr val="424242"/>
            </a:solidFill>
            <a:round/>
          </a:ln>
          <a:effectLst>
            <a:outerShdw sx="100000" sy="100000" kx="0" ky="0" algn="b" rotWithShape="0" blurRad="127000" dist="76200" dir="2700000">
              <a:srgbClr val="FFFFFF">
                <a:alpha val="75000"/>
              </a:srgbClr>
            </a:outerShdw>
          </a:effectLst>
        </p:spPr>
        <p:txBody>
          <a:bodyPr lIns="0" tIns="0" rIns="0" bIns="0"/>
          <a:lstStyle/>
          <a:p>
            <a:pPr lvl="0"/>
          </a:p>
        </p:txBody>
      </p:sp>
      <p:sp>
        <p:nvSpPr>
          <p:cNvPr id="156" name="Shape 156"/>
          <p:cNvSpPr/>
          <p:nvPr/>
        </p:nvSpPr>
        <p:spPr>
          <a:xfrm>
            <a:off x="1591628" y="5234707"/>
            <a:ext cx="2378473" cy="629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90" y="21600"/>
                </a:moveTo>
                <a:cubicBezTo>
                  <a:pt x="398" y="21600"/>
                  <a:pt x="0" y="20094"/>
                  <a:pt x="0" y="18234"/>
                </a:cubicBezTo>
                <a:lnTo>
                  <a:pt x="0" y="7155"/>
                </a:lnTo>
                <a:cubicBezTo>
                  <a:pt x="0" y="5295"/>
                  <a:pt x="398" y="3789"/>
                  <a:pt x="890" y="3789"/>
                </a:cubicBezTo>
                <a:lnTo>
                  <a:pt x="15105" y="3789"/>
                </a:lnTo>
                <a:lnTo>
                  <a:pt x="21600" y="0"/>
                </a:lnTo>
                <a:lnTo>
                  <a:pt x="17538" y="9989"/>
                </a:lnTo>
                <a:lnTo>
                  <a:pt x="17538" y="18234"/>
                </a:lnTo>
                <a:cubicBezTo>
                  <a:pt x="17538" y="20094"/>
                  <a:pt x="17140" y="21600"/>
                  <a:pt x="16648" y="21600"/>
                </a:cubicBezTo>
                <a:lnTo>
                  <a:pt x="890" y="21600"/>
                </a:lnTo>
                <a:close/>
              </a:path>
            </a:pathLst>
          </a:custGeom>
          <a:solidFill>
            <a:srgbClr val="FFFFFF"/>
          </a:solidFill>
          <a:ln w="25400">
            <a:solidFill>
              <a:srgbClr val="D6D6D6"/>
            </a:solidFill>
            <a:round/>
          </a:ln>
        </p:spPr>
        <p:txBody>
          <a:bodyPr lIns="0" tIns="0" rIns="0" bIns="0" anchor="ctr"/>
          <a:lstStyle/>
          <a:p>
            <a:pPr lvl="0"/>
          </a:p>
        </p:txBody>
      </p:sp>
      <p:sp>
        <p:nvSpPr>
          <p:cNvPr id="157" name="Shape 157"/>
          <p:cNvSpPr/>
          <p:nvPr/>
        </p:nvSpPr>
        <p:spPr>
          <a:xfrm>
            <a:off x="1908052" y="5454099"/>
            <a:ext cx="1298347"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入力ポート1</a:t>
            </a:r>
          </a:p>
        </p:txBody>
      </p:sp>
      <p:sp>
        <p:nvSpPr>
          <p:cNvPr id="158" name="Shape 158"/>
          <p:cNvSpPr/>
          <p:nvPr/>
        </p:nvSpPr>
        <p:spPr>
          <a:xfrm>
            <a:off x="230979" y="6235452"/>
            <a:ext cx="8682042" cy="3176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lvl="0">
              <a:defRPr sz="1800">
                <a:uFillTx/>
              </a:defRPr>
            </a:pPr>
            <a:r>
              <a:rPr sz="1400">
                <a:uFill>
                  <a:solidFill/>
                </a:uFill>
              </a:rPr>
              <a:t>※EV3では入力ポートにどのセンサを接続しているか判定しているため、必ず入力ポート1である必要はない</a:t>
            </a:r>
          </a:p>
        </p:txBody>
      </p:sp>
      <p:sp>
        <p:nvSpPr>
          <p:cNvPr id="159" name="Shape 159"/>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body" idx="1"/>
          </p:nvPr>
        </p:nvSpPr>
        <p:spPr>
          <a:xfrm>
            <a:off x="317500" y="1184275"/>
            <a:ext cx="8509000" cy="2205374"/>
          </a:xfrm>
          <a:prstGeom prst="rect">
            <a:avLst/>
          </a:prstGeom>
        </p:spPr>
        <p:txBody>
          <a:bodyPr/>
          <a:lstStyle/>
          <a:p>
            <a:pPr lvl="0">
              <a:buAutoNum type="arabicPeriod" startAt="1"/>
              <a:defRPr sz="1800">
                <a:uFillTx/>
              </a:defRPr>
            </a:pPr>
            <a:r>
              <a:rPr sz="2200">
                <a:uFill>
                  <a:solidFill/>
                </a:uFill>
              </a:rPr>
              <a:t>常にロボットを前進　→無限ループ</a:t>
            </a:r>
            <a:endParaRPr sz="2200">
              <a:uFill>
                <a:solidFill/>
              </a:uFill>
            </a:endParaRPr>
          </a:p>
          <a:p>
            <a:pPr lvl="0">
              <a:buAutoNum type="arabicPeriod" startAt="1"/>
              <a:defRPr sz="1800">
                <a:uFillTx/>
              </a:defRPr>
            </a:pPr>
            <a:r>
              <a:rPr sz="2200">
                <a:uFill>
                  <a:solidFill/>
                </a:uFill>
              </a:rPr>
              <a:t>タッチセンサによる障害物の衝突を判定</a:t>
            </a:r>
            <a:endParaRPr sz="2200">
              <a:uFill>
                <a:solidFill/>
              </a:uFill>
            </a:endParaRPr>
          </a:p>
          <a:p>
            <a:pPr lvl="0" marL="0" indent="0">
              <a:buSzTx/>
              <a:buNone/>
              <a:defRPr sz="1800">
                <a:uFillTx/>
              </a:defRPr>
            </a:pPr>
            <a:r>
              <a:rPr sz="2200">
                <a:uFill>
                  <a:solidFill/>
                </a:uFill>
              </a:rPr>
              <a:t>　　 衝突あり：一定時間後退し右回転．その後1. に戻る</a:t>
            </a:r>
            <a:endParaRPr sz="2200">
              <a:uFill>
                <a:solidFill/>
              </a:uFill>
            </a:endParaRPr>
          </a:p>
          <a:p>
            <a:pPr lvl="0" marL="0" indent="0">
              <a:buSzTx/>
              <a:buNone/>
              <a:defRPr sz="1800">
                <a:uFillTx/>
              </a:defRPr>
            </a:pPr>
            <a:r>
              <a:rPr sz="2200">
                <a:uFill>
                  <a:solidFill/>
                </a:uFill>
              </a:rPr>
              <a:t>　 　衝突なし：1.に戻る</a:t>
            </a:r>
          </a:p>
        </p:txBody>
      </p:sp>
      <p:sp>
        <p:nvSpPr>
          <p:cNvPr id="162" name="Shape 162"/>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タッチセンサによる障害物回避</a:t>
            </a:r>
          </a:p>
        </p:txBody>
      </p:sp>
      <p:sp>
        <p:nvSpPr>
          <p:cNvPr id="163" name="Shape 163"/>
          <p:cNvSpPr/>
          <p:nvPr/>
        </p:nvSpPr>
        <p:spPr>
          <a:xfrm flipH="1" flipV="1">
            <a:off x="3043441" y="5812457"/>
            <a:ext cx="3039440" cy="1"/>
          </a:xfrm>
          <a:prstGeom prst="line">
            <a:avLst/>
          </a:prstGeom>
          <a:ln w="25400">
            <a:solidFill/>
            <a:miter lim="400000"/>
            <a:tailEnd type="triangle"/>
          </a:ln>
        </p:spPr>
        <p:txBody>
          <a:bodyPr lIns="0" tIns="0" rIns="0" bIns="0"/>
          <a:lstStyle/>
          <a:p>
            <a:pPr lvl="0"/>
          </a:p>
        </p:txBody>
      </p:sp>
      <p:pic>
        <p:nvPicPr>
          <p:cNvPr id="164" name="pasted-image.png"/>
          <p:cNvPicPr/>
          <p:nvPr/>
        </p:nvPicPr>
        <p:blipFill>
          <a:blip r:embed="rId2">
            <a:extLst/>
          </a:blip>
          <a:stretch>
            <a:fillRect/>
          </a:stretch>
        </p:blipFill>
        <p:spPr>
          <a:xfrm rot="16200000">
            <a:off x="6096058" y="4687466"/>
            <a:ext cx="1253692" cy="2249983"/>
          </a:xfrm>
          <a:prstGeom prst="rect">
            <a:avLst/>
          </a:prstGeom>
          <a:ln w="12700">
            <a:round/>
          </a:ln>
        </p:spPr>
      </p:pic>
      <p:sp>
        <p:nvSpPr>
          <p:cNvPr id="165" name="Shape 165"/>
          <p:cNvSpPr/>
          <p:nvPr/>
        </p:nvSpPr>
        <p:spPr>
          <a:xfrm>
            <a:off x="1877391" y="5271164"/>
            <a:ext cx="1082587" cy="108258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solidFill/>
            <a:round/>
          </a:ln>
          <a:extLst>
            <a:ext uri="{C572A759-6A51-4108-AA02-DFA0A04FC94B}">
              <ma14:wrappingTextBoxFlag xmlns:ma14="http://schemas.microsoft.com/office/mac/drawingml/2011/main" val="1"/>
            </a:ext>
          </a:extLst>
        </p:spPr>
        <p:txBody>
          <a:bodyPr lIns="0" tIns="0" rIns="0" bIns="0" anchor="ctr"/>
          <a:lstStyle>
            <a:lvl1pPr algn="ctr">
              <a:defRPr>
                <a:latin typeface="ヒラギノ角ゴ ProN W6"/>
                <a:ea typeface="ヒラギノ角ゴ ProN W6"/>
                <a:cs typeface="ヒラギノ角ゴ ProN W6"/>
                <a:sym typeface="ヒラギノ角ゴ ProN W6"/>
              </a:defRPr>
            </a:lvl1pPr>
          </a:lstStyle>
          <a:p>
            <a:pPr lvl="0">
              <a:defRPr>
                <a:uFillTx/>
              </a:defRPr>
            </a:pPr>
            <a:r>
              <a:rPr>
                <a:uFill>
                  <a:solidFill/>
                </a:uFill>
              </a:rPr>
              <a:t>障害物</a:t>
            </a:r>
          </a:p>
        </p:txBody>
      </p:sp>
      <p:sp>
        <p:nvSpPr>
          <p:cNvPr id="166" name="Shape 166"/>
          <p:cNvSpPr/>
          <p:nvPr/>
        </p:nvSpPr>
        <p:spPr>
          <a:xfrm flipH="1">
            <a:off x="3077530" y="5621645"/>
            <a:ext cx="809668" cy="1"/>
          </a:xfrm>
          <a:prstGeom prst="line">
            <a:avLst/>
          </a:prstGeom>
          <a:ln w="25400">
            <a:solidFill/>
            <a:miter lim="400000"/>
            <a:tailEnd type="oval"/>
          </a:ln>
        </p:spPr>
        <p:txBody>
          <a:bodyPr lIns="0" tIns="0" rIns="0" bIns="0"/>
          <a:lstStyle/>
          <a:p>
            <a:pPr lvl="0"/>
          </a:p>
        </p:txBody>
      </p:sp>
      <p:sp>
        <p:nvSpPr>
          <p:cNvPr id="167" name="Shape 167"/>
          <p:cNvSpPr/>
          <p:nvPr/>
        </p:nvSpPr>
        <p:spPr>
          <a:xfrm>
            <a:off x="3338903" y="5056009"/>
            <a:ext cx="572521" cy="572521"/>
          </a:xfrm>
          <a:prstGeom prst="line">
            <a:avLst/>
          </a:prstGeom>
          <a:ln w="25400">
            <a:solidFill/>
            <a:miter lim="400000"/>
            <a:headEnd type="triangle"/>
            <a:tailEnd type="oval"/>
          </a:ln>
        </p:spPr>
        <p:txBody>
          <a:bodyPr lIns="0" tIns="0" rIns="0" bIns="0"/>
          <a:lstStyle/>
          <a:p>
            <a:pPr lvl="0"/>
          </a:p>
        </p:txBody>
      </p:sp>
      <p:pic>
        <p:nvPicPr>
          <p:cNvPr id="168" name="pasted-image.png"/>
          <p:cNvPicPr/>
          <p:nvPr/>
        </p:nvPicPr>
        <p:blipFill>
          <a:blip r:embed="rId2">
            <a:extLst/>
          </a:blip>
          <a:stretch>
            <a:fillRect/>
          </a:stretch>
        </p:blipFill>
        <p:spPr>
          <a:xfrm rot="18900000">
            <a:off x="1907994" y="3128067"/>
            <a:ext cx="1253692" cy="2249983"/>
          </a:xfrm>
          <a:prstGeom prst="rect">
            <a:avLst/>
          </a:prstGeom>
          <a:ln w="12700">
            <a:round/>
          </a:ln>
        </p:spPr>
      </p:pic>
      <p:sp>
        <p:nvSpPr>
          <p:cNvPr id="169" name="Shape 169"/>
          <p:cNvSpPr/>
          <p:nvPr/>
        </p:nvSpPr>
        <p:spPr>
          <a:xfrm>
            <a:off x="3015791" y="5272861"/>
            <a:ext cx="6121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後退</a:t>
            </a:r>
          </a:p>
        </p:txBody>
      </p:sp>
      <p:sp>
        <p:nvSpPr>
          <p:cNvPr id="170" name="Shape 170"/>
          <p:cNvSpPr/>
          <p:nvPr/>
        </p:nvSpPr>
        <p:spPr>
          <a:xfrm>
            <a:off x="3977010" y="5426214"/>
            <a:ext cx="6121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回転</a:t>
            </a:r>
          </a:p>
        </p:txBody>
      </p:sp>
      <p:sp>
        <p:nvSpPr>
          <p:cNvPr id="171" name="Shape 171"/>
          <p:cNvSpPr/>
          <p:nvPr/>
        </p:nvSpPr>
        <p:spPr>
          <a:xfrm flipH="1">
            <a:off x="620533" y="2027554"/>
            <a:ext cx="459436" cy="11437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atin typeface="Helvetica Neue UltraLight"/>
                <a:ea typeface="Helvetica Neue UltraLight"/>
                <a:cs typeface="Helvetica Neue UltraLight"/>
                <a:sym typeface="Helvetica Neue UltraLight"/>
              </a:defRPr>
            </a:lvl1pPr>
          </a:lstStyle>
          <a:p>
            <a:pPr lvl="0">
              <a:defRPr sz="1800">
                <a:uFillTx/>
              </a:defRPr>
            </a:pPr>
            <a:r>
              <a:rPr sz="7200">
                <a:uFill>
                  <a:solidFill/>
                </a:uFill>
              </a:rPr>
              <a:t>}</a:t>
            </a:r>
          </a:p>
        </p:txBody>
      </p:sp>
      <p:sp>
        <p:nvSpPr>
          <p:cNvPr id="172" name="Shape 172"/>
          <p:cNvSpPr/>
          <p:nvPr/>
        </p:nvSpPr>
        <p:spPr>
          <a:xfrm>
            <a:off x="340194" y="2408913"/>
            <a:ext cx="40556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atin typeface="ヒラギノ角ゴ ProN W3"/>
                <a:ea typeface="ヒラギノ角ゴ ProN W3"/>
                <a:cs typeface="ヒラギノ角ゴ ProN W3"/>
                <a:sym typeface="ヒラギノ角ゴ ProN W3"/>
              </a:defRPr>
            </a:lvl1pPr>
          </a:lstStyle>
          <a:p>
            <a:pPr lvl="0">
              <a:defRPr sz="1800">
                <a:uFillTx/>
              </a:defRPr>
            </a:pPr>
            <a:r>
              <a:rPr sz="2200">
                <a:uFill>
                  <a:solidFill/>
                </a:uFill>
              </a:rPr>
              <a:t>3.</a:t>
            </a:r>
          </a:p>
        </p:txBody>
      </p:sp>
      <p:sp>
        <p:nvSpPr>
          <p:cNvPr id="173" name="Shape 173"/>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pic>
        <p:nvPicPr>
          <p:cNvPr id="174" name="pasted-image.png"/>
          <p:cNvPicPr/>
          <p:nvPr/>
        </p:nvPicPr>
        <p:blipFill>
          <a:blip r:embed="rId3">
            <a:extLst/>
          </a:blip>
          <a:stretch>
            <a:fillRect/>
          </a:stretch>
        </p:blipFill>
        <p:spPr>
          <a:xfrm>
            <a:off x="5149444" y="2901950"/>
            <a:ext cx="1473201" cy="1054100"/>
          </a:xfrm>
          <a:prstGeom prst="rect">
            <a:avLst/>
          </a:prstGeom>
          <a:ln w="12700">
            <a:round/>
          </a:ln>
        </p:spPr>
      </p:pic>
      <p:sp>
        <p:nvSpPr>
          <p:cNvPr id="175" name="Shape 175"/>
          <p:cNvSpPr/>
          <p:nvPr/>
        </p:nvSpPr>
        <p:spPr>
          <a:xfrm>
            <a:off x="6595293" y="3546599"/>
            <a:ext cx="2677418" cy="2984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buClr>
                <a:srgbClr val="424242"/>
              </a:buClr>
              <a:buFont typeface="Times New Roman"/>
              <a:defRPr sz="1500">
                <a:solidFill>
                  <a:srgbClr val="424242"/>
                </a:solidFill>
                <a:uFill>
                  <a:solidFill>
                    <a:srgbClr val="424242"/>
                  </a:solidFill>
                </a:uFill>
                <a:latin typeface="+mn-lt"/>
                <a:ea typeface="+mn-ea"/>
                <a:cs typeface="+mn-cs"/>
                <a:sym typeface="ヒラギノ角ゴ Pro W3"/>
              </a:defRPr>
            </a:lvl1pPr>
          </a:lstStyle>
          <a:p>
            <a:pPr lvl="0">
              <a:defRPr sz="1800">
                <a:solidFill>
                  <a:srgbClr val="000000"/>
                </a:solidFill>
                <a:uFillTx/>
              </a:defRPr>
            </a:pPr>
            <a:r>
              <a:rPr sz="1500">
                <a:solidFill>
                  <a:srgbClr val="424242"/>
                </a:solidFill>
                <a:uFill>
                  <a:solidFill>
                    <a:srgbClr val="424242"/>
                  </a:solidFill>
                </a:uFill>
              </a:rPr>
              <a:t>スイッチブロック</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body" idx="1"/>
          </p:nvPr>
        </p:nvSpPr>
        <p:spPr>
          <a:prstGeom prst="rect">
            <a:avLst/>
          </a:prstGeom>
        </p:spPr>
        <p:txBody>
          <a:bodyPr/>
          <a:lstStyle>
            <a:lvl1pPr marL="342900">
              <a:buSzPct val="125000"/>
            </a:lvl1pPr>
          </a:lstStyle>
          <a:p>
            <a:pPr lvl="0">
              <a:defRPr sz="1800">
                <a:uFillTx/>
              </a:defRPr>
            </a:pPr>
            <a:r>
              <a:rPr sz="2200">
                <a:uFill>
                  <a:solidFill/>
                </a:uFill>
              </a:rPr>
              <a:t>タッチセンサによる条件分岐</a:t>
            </a:r>
          </a:p>
        </p:txBody>
      </p:sp>
      <p:pic>
        <p:nvPicPr>
          <p:cNvPr id="178" name="スクリーンショット 2014-10-11 9.42.29.png"/>
          <p:cNvPicPr/>
          <p:nvPr/>
        </p:nvPicPr>
        <p:blipFill>
          <a:blip r:embed="rId2">
            <a:extLst/>
          </a:blip>
          <a:srcRect l="0" t="6788" r="0" b="0"/>
          <a:stretch>
            <a:fillRect/>
          </a:stretch>
        </p:blipFill>
        <p:spPr>
          <a:xfrm>
            <a:off x="203038" y="1927039"/>
            <a:ext cx="8727271" cy="4076172"/>
          </a:xfrm>
          <a:prstGeom prst="rect">
            <a:avLst/>
          </a:prstGeom>
          <a:ln w="12700">
            <a:round/>
          </a:ln>
        </p:spPr>
      </p:pic>
      <p:sp>
        <p:nvSpPr>
          <p:cNvPr id="179" name="Shape 179"/>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タッチセンサによる障害物回避</a:t>
            </a:r>
          </a:p>
        </p:txBody>
      </p:sp>
      <p:sp>
        <p:nvSpPr>
          <p:cNvPr id="180" name="Shape 180"/>
          <p:cNvSpPr/>
          <p:nvPr/>
        </p:nvSpPr>
        <p:spPr>
          <a:xfrm>
            <a:off x="263525" y="1712962"/>
            <a:ext cx="8616950" cy="4707930"/>
          </a:xfrm>
          <a:prstGeom prst="roundRect">
            <a:avLst>
              <a:gd name="adj" fmla="val 10362"/>
            </a:avLst>
          </a:prstGeom>
          <a:ln w="12700">
            <a:solidFill>
              <a:srgbClr val="919191"/>
            </a:solidFill>
            <a:round/>
          </a:ln>
        </p:spPr>
        <p:txBody>
          <a:bodyPr lIns="0" tIns="0" rIns="0" bIns="0" anchor="ctr"/>
          <a:lstStyle/>
          <a:p>
            <a:pPr lvl="0"/>
          </a:p>
        </p:txBody>
      </p:sp>
      <p:sp>
        <p:nvSpPr>
          <p:cNvPr id="181" name="Shape 181"/>
          <p:cNvSpPr/>
          <p:nvPr/>
        </p:nvSpPr>
        <p:spPr>
          <a:xfrm>
            <a:off x="4305580" y="2996935"/>
            <a:ext cx="2707641" cy="368300"/>
          </a:xfrm>
          <a:prstGeom prst="rect">
            <a:avLst/>
          </a:prstGeom>
          <a:solidFill>
            <a:srgbClr val="FFFFFF"/>
          </a:solidFill>
          <a:ln w="38100">
            <a:solidFill>
              <a:srgbClr val="FF2600"/>
            </a:solidFill>
            <a:round/>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defRPr>
                <a:uFillTx/>
              </a:defRPr>
            </a:pPr>
            <a:r>
              <a:rPr>
                <a:uFill>
                  <a:solidFill/>
                </a:uFill>
              </a:rPr>
              <a:t>タッチセンサが押された</a:t>
            </a:r>
          </a:p>
        </p:txBody>
      </p:sp>
      <p:sp>
        <p:nvSpPr>
          <p:cNvPr id="182" name="Shape 182"/>
          <p:cNvSpPr/>
          <p:nvPr/>
        </p:nvSpPr>
        <p:spPr>
          <a:xfrm>
            <a:off x="4082696" y="4609988"/>
            <a:ext cx="3153411" cy="368301"/>
          </a:xfrm>
          <a:prstGeom prst="rect">
            <a:avLst/>
          </a:prstGeom>
          <a:solidFill>
            <a:srgbClr val="FFFFFF"/>
          </a:solidFill>
          <a:ln w="38100">
            <a:solidFill>
              <a:srgbClr val="FF2600"/>
            </a:solidFill>
            <a:round/>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defRPr>
                <a:uFillTx/>
              </a:defRPr>
            </a:pPr>
            <a:r>
              <a:rPr>
                <a:uFill>
                  <a:solidFill/>
                </a:uFill>
              </a:rPr>
              <a:t>タッチセンサが押されてない</a:t>
            </a:r>
          </a:p>
        </p:txBody>
      </p:sp>
      <p:sp>
        <p:nvSpPr>
          <p:cNvPr id="183" name="Shape 183"/>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5" name="スクリーンショット 2014-10-11 9.42.29.png"/>
          <p:cNvPicPr/>
          <p:nvPr/>
        </p:nvPicPr>
        <p:blipFill>
          <a:blip r:embed="rId2">
            <a:extLst/>
          </a:blip>
          <a:srcRect l="0" t="6788" r="0" b="0"/>
          <a:stretch>
            <a:fillRect/>
          </a:stretch>
        </p:blipFill>
        <p:spPr>
          <a:xfrm>
            <a:off x="203038" y="1927039"/>
            <a:ext cx="8727271" cy="4076172"/>
          </a:xfrm>
          <a:prstGeom prst="rect">
            <a:avLst/>
          </a:prstGeom>
          <a:ln w="12700">
            <a:round/>
          </a:ln>
        </p:spPr>
      </p:pic>
      <p:sp>
        <p:nvSpPr>
          <p:cNvPr id="186" name="Shape 186"/>
          <p:cNvSpPr/>
          <p:nvPr>
            <p:ph type="body" idx="1"/>
          </p:nvPr>
        </p:nvSpPr>
        <p:spPr>
          <a:prstGeom prst="rect">
            <a:avLst/>
          </a:prstGeom>
        </p:spPr>
        <p:txBody>
          <a:bodyPr/>
          <a:lstStyle>
            <a:lvl1pPr marL="342900">
              <a:buSzPct val="125000"/>
            </a:lvl1pPr>
          </a:lstStyle>
          <a:p>
            <a:pPr lvl="0">
              <a:defRPr sz="1800">
                <a:uFillTx/>
              </a:defRPr>
            </a:pPr>
            <a:r>
              <a:rPr sz="2200">
                <a:uFill>
                  <a:solidFill/>
                </a:uFill>
              </a:rPr>
              <a:t>タッチセンサによる条件分岐</a:t>
            </a:r>
          </a:p>
        </p:txBody>
      </p:sp>
      <p:sp>
        <p:nvSpPr>
          <p:cNvPr id="187" name="Shape 187"/>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タッチセンサによる障害物回避</a:t>
            </a:r>
          </a:p>
        </p:txBody>
      </p:sp>
      <p:sp>
        <p:nvSpPr>
          <p:cNvPr id="188" name="Shape 188"/>
          <p:cNvSpPr/>
          <p:nvPr/>
        </p:nvSpPr>
        <p:spPr>
          <a:xfrm>
            <a:off x="263525" y="1712962"/>
            <a:ext cx="8616950" cy="4707930"/>
          </a:xfrm>
          <a:prstGeom prst="roundRect">
            <a:avLst>
              <a:gd name="adj" fmla="val 10362"/>
            </a:avLst>
          </a:prstGeom>
          <a:ln w="12700">
            <a:solidFill>
              <a:srgbClr val="919191"/>
            </a:solidFill>
            <a:round/>
          </a:ln>
        </p:spPr>
        <p:txBody>
          <a:bodyPr lIns="0" tIns="0" rIns="0" bIns="0" anchor="ctr"/>
          <a:lstStyle/>
          <a:p>
            <a:pPr lvl="0"/>
          </a:p>
        </p:txBody>
      </p:sp>
      <p:sp>
        <p:nvSpPr>
          <p:cNvPr id="189" name="Shape 189"/>
          <p:cNvSpPr/>
          <p:nvPr/>
        </p:nvSpPr>
        <p:spPr>
          <a:xfrm>
            <a:off x="3205402" y="5958711"/>
            <a:ext cx="1983741"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vl1pPr>
          </a:lstStyle>
          <a:p>
            <a:pPr lvl="0">
              <a:defRPr sz="1800">
                <a:uFillTx/>
              </a:defRPr>
            </a:pPr>
            <a:r>
              <a:rPr sz="1600">
                <a:uFill>
                  <a:solidFill/>
                </a:uFill>
              </a:rPr>
              <a:t>タッチセンサを指定</a:t>
            </a:r>
          </a:p>
        </p:txBody>
      </p:sp>
      <p:pic>
        <p:nvPicPr>
          <p:cNvPr id="190" name="Hand pointer alt.pdf"/>
          <p:cNvPicPr/>
          <p:nvPr/>
        </p:nvPicPr>
        <p:blipFill>
          <a:blip r:embed="rId3">
            <a:extLst/>
          </a:blip>
          <a:stretch>
            <a:fillRect/>
          </a:stretch>
        </p:blipFill>
        <p:spPr>
          <a:xfrm rot="2700000">
            <a:off x="2832660" y="4400363"/>
            <a:ext cx="239286" cy="301139"/>
          </a:xfrm>
          <a:prstGeom prst="rect">
            <a:avLst/>
          </a:prstGeom>
          <a:ln w="12700">
            <a:round/>
          </a:ln>
        </p:spPr>
      </p:pic>
      <p:sp>
        <p:nvSpPr>
          <p:cNvPr id="191" name="Shape 191"/>
          <p:cNvSpPr/>
          <p:nvPr/>
        </p:nvSpPr>
        <p:spPr>
          <a:xfrm flipH="1" rot="10800000">
            <a:off x="535411" y="4666336"/>
            <a:ext cx="2617392" cy="16458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4" y="0"/>
                </a:moveTo>
                <a:cubicBezTo>
                  <a:pt x="490" y="0"/>
                  <a:pt x="0" y="779"/>
                  <a:pt x="0" y="1740"/>
                </a:cubicBezTo>
                <a:lnTo>
                  <a:pt x="0" y="17074"/>
                </a:lnTo>
                <a:cubicBezTo>
                  <a:pt x="0" y="18035"/>
                  <a:pt x="490" y="18813"/>
                  <a:pt x="1094" y="18813"/>
                </a:cubicBezTo>
                <a:lnTo>
                  <a:pt x="18449" y="18813"/>
                </a:lnTo>
                <a:lnTo>
                  <a:pt x="18993" y="21600"/>
                </a:lnTo>
                <a:lnTo>
                  <a:pt x="19537" y="18813"/>
                </a:lnTo>
                <a:lnTo>
                  <a:pt x="20506" y="18813"/>
                </a:lnTo>
                <a:cubicBezTo>
                  <a:pt x="21110" y="18813"/>
                  <a:pt x="21600" y="18035"/>
                  <a:pt x="21600" y="17074"/>
                </a:cubicBezTo>
                <a:lnTo>
                  <a:pt x="21600" y="1740"/>
                </a:lnTo>
                <a:cubicBezTo>
                  <a:pt x="21600" y="779"/>
                  <a:pt x="21110" y="0"/>
                  <a:pt x="20506" y="0"/>
                </a:cubicBezTo>
                <a:lnTo>
                  <a:pt x="1094" y="0"/>
                </a:lnTo>
                <a:close/>
              </a:path>
            </a:pathLst>
          </a:custGeom>
          <a:solidFill>
            <a:srgbClr val="FFFFFF"/>
          </a:solidFill>
          <a:ln w="25400">
            <a:solidFill>
              <a:srgbClr val="D6D6D6"/>
            </a:solidFill>
            <a:miter lim="400000"/>
          </a:ln>
          <a:effectLst>
            <a:outerShdw sx="100000" sy="100000" kx="0" ky="0" algn="b" rotWithShape="0" blurRad="127000" dist="76200" dir="2700000">
              <a:srgbClr val="FFFFFF">
                <a:alpha val="75000"/>
              </a:srgbClr>
            </a:outerShdw>
          </a:effectLst>
        </p:spPr>
        <p:txBody>
          <a:bodyPr lIns="0" tIns="0" rIns="0" bIns="0" anchor="ctr"/>
          <a:lstStyle/>
          <a:p>
            <a:pPr lvl="0"/>
          </a:p>
        </p:txBody>
      </p:sp>
      <p:pic>
        <p:nvPicPr>
          <p:cNvPr id="192" name="スクリーンショット 2014-09-16 17.34.56.png"/>
          <p:cNvPicPr/>
          <p:nvPr/>
        </p:nvPicPr>
        <p:blipFill>
          <a:blip r:embed="rId4">
            <a:extLst/>
          </a:blip>
          <a:srcRect l="0" t="35705" r="40797" b="29361"/>
          <a:stretch>
            <a:fillRect/>
          </a:stretch>
        </p:blipFill>
        <p:spPr>
          <a:xfrm>
            <a:off x="716982" y="4986394"/>
            <a:ext cx="2254305" cy="1186876"/>
          </a:xfrm>
          <a:prstGeom prst="rect">
            <a:avLst/>
          </a:prstGeom>
          <a:ln w="38100">
            <a:solidFill>
              <a:srgbClr val="DCDEE0"/>
            </a:solidFill>
            <a:miter lim="400000"/>
          </a:ln>
        </p:spPr>
      </p:pic>
      <p:grpSp>
        <p:nvGrpSpPr>
          <p:cNvPr id="195" name="Group 195"/>
          <p:cNvGrpSpPr/>
          <p:nvPr/>
        </p:nvGrpSpPr>
        <p:grpSpPr>
          <a:xfrm>
            <a:off x="3678602" y="1748699"/>
            <a:ext cx="325189" cy="360822"/>
            <a:chOff x="0" y="0"/>
            <a:chExt cx="325188" cy="360821"/>
          </a:xfrm>
        </p:grpSpPr>
        <p:sp>
          <p:nvSpPr>
            <p:cNvPr id="193" name="Shape 193"/>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194" name="Shape 194"/>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1</a:t>
              </a:r>
            </a:p>
          </p:txBody>
        </p:sp>
      </p:grpSp>
      <p:grpSp>
        <p:nvGrpSpPr>
          <p:cNvPr id="198" name="Group 198"/>
          <p:cNvGrpSpPr/>
          <p:nvPr/>
        </p:nvGrpSpPr>
        <p:grpSpPr>
          <a:xfrm>
            <a:off x="2206203" y="3165828"/>
            <a:ext cx="325189" cy="360823"/>
            <a:chOff x="0" y="0"/>
            <a:chExt cx="325188" cy="360821"/>
          </a:xfrm>
        </p:grpSpPr>
        <p:sp>
          <p:nvSpPr>
            <p:cNvPr id="196" name="Shape 196"/>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197" name="Shape 197"/>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2</a:t>
              </a:r>
            </a:p>
          </p:txBody>
        </p:sp>
      </p:grpSp>
      <p:grpSp>
        <p:nvGrpSpPr>
          <p:cNvPr id="201" name="Group 201"/>
          <p:cNvGrpSpPr/>
          <p:nvPr/>
        </p:nvGrpSpPr>
        <p:grpSpPr>
          <a:xfrm>
            <a:off x="3065494" y="3165828"/>
            <a:ext cx="325189" cy="360823"/>
            <a:chOff x="0" y="0"/>
            <a:chExt cx="325188" cy="360821"/>
          </a:xfrm>
        </p:grpSpPr>
        <p:sp>
          <p:nvSpPr>
            <p:cNvPr id="199" name="Shape 199"/>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200" name="Shape 200"/>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3</a:t>
              </a:r>
            </a:p>
          </p:txBody>
        </p:sp>
      </p:grpSp>
      <p:grpSp>
        <p:nvGrpSpPr>
          <p:cNvPr id="204" name="Group 204"/>
          <p:cNvGrpSpPr/>
          <p:nvPr/>
        </p:nvGrpSpPr>
        <p:grpSpPr>
          <a:xfrm>
            <a:off x="4668636" y="2404938"/>
            <a:ext cx="325189" cy="360822"/>
            <a:chOff x="0" y="0"/>
            <a:chExt cx="325188" cy="360821"/>
          </a:xfrm>
        </p:grpSpPr>
        <p:sp>
          <p:nvSpPr>
            <p:cNvPr id="202" name="Shape 202"/>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203" name="Shape 203"/>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4</a:t>
              </a:r>
            </a:p>
          </p:txBody>
        </p:sp>
      </p:grpSp>
      <p:grpSp>
        <p:nvGrpSpPr>
          <p:cNvPr id="207" name="Group 207"/>
          <p:cNvGrpSpPr/>
          <p:nvPr/>
        </p:nvGrpSpPr>
        <p:grpSpPr>
          <a:xfrm>
            <a:off x="6442063" y="2404938"/>
            <a:ext cx="325189" cy="360822"/>
            <a:chOff x="0" y="0"/>
            <a:chExt cx="325188" cy="360821"/>
          </a:xfrm>
        </p:grpSpPr>
        <p:sp>
          <p:nvSpPr>
            <p:cNvPr id="205" name="Shape 205"/>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206" name="Shape 206"/>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5</a:t>
              </a:r>
            </a:p>
          </p:txBody>
        </p:sp>
      </p:grpSp>
      <p:sp>
        <p:nvSpPr>
          <p:cNvPr id="208" name="Shape 208"/>
          <p:cNvSpPr/>
          <p:nvPr/>
        </p:nvSpPr>
        <p:spPr>
          <a:xfrm flipH="1" rot="10800000">
            <a:off x="1300238" y="2338623"/>
            <a:ext cx="818357" cy="1707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48" y="0"/>
                </a:moveTo>
                <a:lnTo>
                  <a:pt x="12099" y="6726"/>
                </a:lnTo>
                <a:lnTo>
                  <a:pt x="3499" y="6726"/>
                </a:lnTo>
                <a:cubicBezTo>
                  <a:pt x="1566" y="6726"/>
                  <a:pt x="0" y="7477"/>
                  <a:pt x="0" y="8403"/>
                </a:cubicBezTo>
                <a:lnTo>
                  <a:pt x="0" y="19923"/>
                </a:lnTo>
                <a:cubicBezTo>
                  <a:pt x="0" y="20849"/>
                  <a:pt x="1566" y="21600"/>
                  <a:pt x="3499" y="21600"/>
                </a:cubicBezTo>
                <a:lnTo>
                  <a:pt x="18101" y="21600"/>
                </a:lnTo>
                <a:cubicBezTo>
                  <a:pt x="20034" y="21600"/>
                  <a:pt x="21600" y="20849"/>
                  <a:pt x="21600" y="19923"/>
                </a:cubicBezTo>
                <a:lnTo>
                  <a:pt x="21600" y="8403"/>
                </a:lnTo>
                <a:cubicBezTo>
                  <a:pt x="21600" y="7477"/>
                  <a:pt x="20034" y="6726"/>
                  <a:pt x="18101" y="6726"/>
                </a:cubicBezTo>
                <a:lnTo>
                  <a:pt x="15587" y="6726"/>
                </a:lnTo>
                <a:lnTo>
                  <a:pt x="13848" y="0"/>
                </a:lnTo>
                <a:close/>
              </a:path>
            </a:pathLst>
          </a:custGeom>
          <a:solidFill>
            <a:srgbClr val="FFFFFF"/>
          </a:solidFill>
          <a:ln w="25400">
            <a:solidFill>
              <a:srgbClr val="D6D6D6"/>
            </a:solidFill>
            <a:miter lim="400000"/>
          </a:ln>
          <a:effectLst>
            <a:outerShdw sx="100000" sy="100000" kx="0" ky="0" algn="b" rotWithShape="0" blurRad="127000" dist="76200" dir="2700000">
              <a:srgbClr val="FFFFFF">
                <a:alpha val="75000"/>
              </a:srgbClr>
            </a:outerShdw>
          </a:effectLst>
        </p:spPr>
        <p:txBody>
          <a:bodyPr lIns="0" tIns="0" rIns="0" bIns="0" anchor="ctr"/>
          <a:lstStyle/>
          <a:p>
            <a:pPr lvl="0"/>
          </a:p>
        </p:txBody>
      </p:sp>
      <p:pic>
        <p:nvPicPr>
          <p:cNvPr id="209" name="スクリーンショット 2014-09-16 18.09.32.png"/>
          <p:cNvPicPr/>
          <p:nvPr/>
        </p:nvPicPr>
        <p:blipFill>
          <a:blip r:embed="rId5">
            <a:extLst/>
          </a:blip>
          <a:srcRect l="12624" t="9561" r="18650" b="9561"/>
          <a:stretch>
            <a:fillRect/>
          </a:stretch>
        </p:blipFill>
        <p:spPr>
          <a:xfrm>
            <a:off x="1404418" y="2469707"/>
            <a:ext cx="610169" cy="955427"/>
          </a:xfrm>
          <a:prstGeom prst="rect">
            <a:avLst/>
          </a:prstGeom>
          <a:ln w="38100">
            <a:solidFill>
              <a:srgbClr val="DCDEE0"/>
            </a:solidFill>
            <a:round/>
          </a:ln>
        </p:spPr>
      </p:pic>
      <p:sp>
        <p:nvSpPr>
          <p:cNvPr id="210" name="Shape 210"/>
          <p:cNvSpPr/>
          <p:nvPr/>
        </p:nvSpPr>
        <p:spPr>
          <a:xfrm>
            <a:off x="7743814" y="4442140"/>
            <a:ext cx="308179" cy="1688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5803" y="21600"/>
                </a:lnTo>
                <a:lnTo>
                  <a:pt x="0" y="21600"/>
                </a:lnTo>
              </a:path>
            </a:pathLst>
          </a:custGeom>
          <a:ln w="25400">
            <a:solidFill>
              <a:srgbClr val="FF2600"/>
            </a:solidFill>
            <a:round/>
            <a:headEnd type="triangle"/>
          </a:ln>
        </p:spPr>
        <p:txBody>
          <a:bodyPr lIns="0" tIns="0" rIns="0" bIns="0"/>
          <a:lstStyle/>
          <a:p>
            <a:pPr lvl="0"/>
          </a:p>
        </p:txBody>
      </p:sp>
      <p:sp>
        <p:nvSpPr>
          <p:cNvPr id="211" name="Shape 211"/>
          <p:cNvSpPr/>
          <p:nvPr/>
        </p:nvSpPr>
        <p:spPr>
          <a:xfrm>
            <a:off x="7170832" y="5958711"/>
            <a:ext cx="648098"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無限</a:t>
            </a:r>
          </a:p>
        </p:txBody>
      </p:sp>
      <p:sp>
        <p:nvSpPr>
          <p:cNvPr id="212" name="Shape 212"/>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nvSpPr>
        <p:spPr>
          <a:xfrm>
            <a:off x="478631" y="1031875"/>
            <a:ext cx="8178801" cy="54991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p>
            <a:pPr lvl="2" indent="497840">
              <a:defRPr>
                <a:uFillTx/>
              </a:defRPr>
            </a:pPr>
            <a:endParaRPr sz="2800">
              <a:solidFill>
                <a:srgbClr val="F30001"/>
              </a:solidFill>
              <a:uFill>
                <a:solidFill>
                  <a:srgbClr val="FF6A00"/>
                </a:solidFill>
              </a:uFill>
              <a:latin typeface="+mj-lt"/>
              <a:ea typeface="+mj-ea"/>
              <a:cs typeface="+mj-cs"/>
              <a:sym typeface="ヒラギノ角ゴ Pro W6"/>
            </a:endParaRPr>
          </a:p>
          <a:p>
            <a:pPr lvl="2" indent="497840">
              <a:defRPr>
                <a:uFillTx/>
              </a:defRPr>
            </a:pPr>
            <a:r>
              <a:rPr sz="2800">
                <a:solidFill>
                  <a:srgbClr val="E10201"/>
                </a:solidFill>
                <a:uFill>
                  <a:solidFill>
                    <a:srgbClr val="FF6A00"/>
                  </a:solidFill>
                </a:uFill>
                <a:latin typeface="+mj-lt"/>
                <a:ea typeface="+mj-ea"/>
                <a:cs typeface="+mj-cs"/>
                <a:sym typeface="ヒラギノ角ゴ Pro W6"/>
              </a:rPr>
              <a:t>■障害物回避(超音波センサ)</a:t>
            </a:r>
            <a:endParaRPr sz="2800">
              <a:solidFill>
                <a:srgbClr val="F30001"/>
              </a:solidFill>
              <a:uFill>
                <a:solidFill>
                  <a:srgbClr val="FF6A00"/>
                </a:solidFill>
              </a:uFill>
              <a:latin typeface="+mj-lt"/>
              <a:ea typeface="+mj-ea"/>
              <a:cs typeface="+mj-cs"/>
              <a:sym typeface="ヒラギノ角ゴ Pro W6"/>
            </a:endParaRPr>
          </a:p>
          <a:p>
            <a:pPr lvl="0">
              <a:defRPr>
                <a:uFillTx/>
              </a:defRPr>
            </a:pPr>
            <a:endParaRPr sz="2400">
              <a:solidFill>
                <a:srgbClr val="FF6A00"/>
              </a:solidFill>
              <a:uFill>
                <a:solidFill>
                  <a:srgbClr val="FF6A00"/>
                </a:solidFill>
              </a:uFill>
              <a:latin typeface="+mj-lt"/>
              <a:ea typeface="+mj-ea"/>
              <a:cs typeface="+mj-cs"/>
              <a:sym typeface="ヒラギノ角ゴ Pro W6"/>
            </a:endParaRPr>
          </a:p>
        </p:txBody>
      </p:sp>
      <p:sp>
        <p:nvSpPr>
          <p:cNvPr id="215" name="Shape 215"/>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nvSpPr>
        <p:spPr>
          <a:xfrm>
            <a:off x="1571038" y="1876382"/>
            <a:ext cx="4920415" cy="4164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119" y="10180"/>
                </a:lnTo>
                <a:cubicBezTo>
                  <a:pt x="16475" y="11096"/>
                  <a:pt x="17352" y="12753"/>
                  <a:pt x="17456" y="14595"/>
                </a:cubicBezTo>
                <a:cubicBezTo>
                  <a:pt x="17509" y="15537"/>
                  <a:pt x="17351" y="16500"/>
                  <a:pt x="17573" y="17410"/>
                </a:cubicBezTo>
                <a:cubicBezTo>
                  <a:pt x="17916" y="18813"/>
                  <a:pt x="18997" y="19681"/>
                  <a:pt x="20044" y="20458"/>
                </a:cubicBezTo>
                <a:cubicBezTo>
                  <a:pt x="20561" y="20842"/>
                  <a:pt x="21080" y="21222"/>
                  <a:pt x="21600" y="21600"/>
                </a:cubicBezTo>
              </a:path>
            </a:pathLst>
          </a:custGeom>
          <a:ln w="63500">
            <a:solidFill>
              <a:srgbClr val="D6D6D6"/>
            </a:solidFill>
            <a:round/>
            <a:tailEnd type="triangle"/>
          </a:ln>
        </p:spPr>
        <p:txBody>
          <a:bodyPr lIns="0" tIns="0" rIns="0" bIns="0"/>
          <a:lstStyle/>
          <a:p>
            <a:pPr lvl="0"/>
          </a:p>
        </p:txBody>
      </p:sp>
      <p:sp>
        <p:nvSpPr>
          <p:cNvPr id="218" name="Shape 218"/>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超音波センサによる障害物回避</a:t>
            </a:r>
          </a:p>
        </p:txBody>
      </p:sp>
      <p:pic>
        <p:nvPicPr>
          <p:cNvPr id="219" name="EV3_BaseBot_Full2.png"/>
          <p:cNvPicPr/>
          <p:nvPr/>
        </p:nvPicPr>
        <p:blipFill>
          <a:blip r:embed="rId2">
            <a:extLst/>
          </a:blip>
          <a:srcRect l="27313" t="17342" r="32321" b="22948"/>
          <a:stretch>
            <a:fillRect/>
          </a:stretch>
        </p:blipFill>
        <p:spPr>
          <a:xfrm>
            <a:off x="2614128" y="1184275"/>
            <a:ext cx="2851926" cy="3022551"/>
          </a:xfrm>
          <a:prstGeom prst="rect">
            <a:avLst/>
          </a:prstGeom>
          <a:ln w="12700">
            <a:round/>
          </a:ln>
        </p:spPr>
      </p:pic>
      <p:grpSp>
        <p:nvGrpSpPr>
          <p:cNvPr id="223" name="Group 223"/>
          <p:cNvGrpSpPr/>
          <p:nvPr/>
        </p:nvGrpSpPr>
        <p:grpSpPr>
          <a:xfrm>
            <a:off x="6215146" y="4150317"/>
            <a:ext cx="1373535" cy="1494993"/>
            <a:chOff x="0" y="0"/>
            <a:chExt cx="1373533" cy="1494992"/>
          </a:xfrm>
        </p:grpSpPr>
        <p:sp>
          <p:nvSpPr>
            <p:cNvPr id="220" name="Shape 220"/>
            <p:cNvSpPr/>
            <p:nvPr/>
          </p:nvSpPr>
          <p:spPr>
            <a:xfrm>
              <a:off x="0" y="0"/>
              <a:ext cx="1373534" cy="825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263"/>
                  </a:moveTo>
                  <a:lnTo>
                    <a:pt x="10993" y="21600"/>
                  </a:lnTo>
                  <a:lnTo>
                    <a:pt x="21600" y="10347"/>
                  </a:lnTo>
                  <a:lnTo>
                    <a:pt x="10972" y="0"/>
                  </a:lnTo>
                  <a:lnTo>
                    <a:pt x="0" y="10263"/>
                  </a:lnTo>
                  <a:close/>
                </a:path>
              </a:pathLst>
            </a:custGeom>
            <a:solidFill>
              <a:srgbClr val="D0AA7C"/>
            </a:solidFill>
            <a:ln w="12700" cap="flat">
              <a:noFill/>
              <a:miter lim="400000"/>
            </a:ln>
            <a:effectLst/>
          </p:spPr>
          <p:txBody>
            <a:bodyPr wrap="square" lIns="0" tIns="0" rIns="0" bIns="0" numCol="1" anchor="t">
              <a:noAutofit/>
            </a:bodyPr>
            <a:lstStyle/>
            <a:p>
              <a:pPr lvl="0"/>
            </a:p>
          </p:txBody>
        </p:sp>
        <p:sp>
          <p:nvSpPr>
            <p:cNvPr id="221" name="Shape 221"/>
            <p:cNvSpPr/>
            <p:nvPr/>
          </p:nvSpPr>
          <p:spPr>
            <a:xfrm>
              <a:off x="17010" y="386425"/>
              <a:ext cx="677700" cy="1108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295"/>
                  </a:lnTo>
                  <a:lnTo>
                    <a:pt x="21600" y="21600"/>
                  </a:lnTo>
                  <a:lnTo>
                    <a:pt x="21600" y="6661"/>
                  </a:lnTo>
                  <a:lnTo>
                    <a:pt x="0" y="0"/>
                  </a:lnTo>
                  <a:close/>
                </a:path>
              </a:pathLst>
            </a:custGeom>
            <a:solidFill>
              <a:srgbClr val="9E7A64"/>
            </a:solidFill>
            <a:ln w="12700" cap="flat">
              <a:noFill/>
              <a:miter lim="400000"/>
            </a:ln>
            <a:effectLst>
              <a:outerShdw sx="100000" sy="100000" kx="0" ky="0" algn="b" rotWithShape="0" blurRad="63500" dist="25400" dir="5400000">
                <a:srgbClr val="000000">
                  <a:alpha val="50000"/>
                </a:srgbClr>
              </a:outerShdw>
            </a:effectLst>
          </p:spPr>
          <p:txBody>
            <a:bodyPr wrap="square" lIns="0" tIns="0" rIns="0" bIns="0" numCol="1" anchor="t">
              <a:noAutofit/>
            </a:bodyPr>
            <a:lstStyle/>
            <a:p>
              <a:pPr lvl="0"/>
            </a:p>
          </p:txBody>
        </p:sp>
        <p:sp>
          <p:nvSpPr>
            <p:cNvPr id="222" name="Shape 222"/>
            <p:cNvSpPr/>
            <p:nvPr/>
          </p:nvSpPr>
          <p:spPr>
            <a:xfrm flipH="1">
              <a:off x="693997" y="386425"/>
              <a:ext cx="677700" cy="1108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295"/>
                  </a:lnTo>
                  <a:lnTo>
                    <a:pt x="21600" y="21600"/>
                  </a:lnTo>
                  <a:lnTo>
                    <a:pt x="21600" y="6661"/>
                  </a:lnTo>
                  <a:lnTo>
                    <a:pt x="0" y="0"/>
                  </a:lnTo>
                  <a:close/>
                </a:path>
              </a:pathLst>
            </a:custGeom>
            <a:solidFill>
              <a:srgbClr val="82755A"/>
            </a:solidFill>
            <a:ln w="12700" cap="flat">
              <a:noFill/>
              <a:miter lim="400000"/>
            </a:ln>
            <a:effectLst>
              <a:outerShdw sx="100000" sy="100000" kx="0" ky="0" algn="b" rotWithShape="0" blurRad="63500" dist="25400" dir="5400000">
                <a:srgbClr val="000000">
                  <a:alpha val="50000"/>
                </a:srgbClr>
              </a:outerShdw>
            </a:effectLst>
          </p:spPr>
          <p:txBody>
            <a:bodyPr wrap="square" lIns="0" tIns="0" rIns="0" bIns="0" numCol="1" anchor="t">
              <a:noAutofit/>
            </a:bodyPr>
            <a:lstStyle/>
            <a:p>
              <a:pPr lvl="0"/>
            </a:p>
          </p:txBody>
        </p:sp>
      </p:grpSp>
      <p:sp>
        <p:nvSpPr>
          <p:cNvPr id="224" name="Shape 224"/>
          <p:cNvSpPr/>
          <p:nvPr/>
        </p:nvSpPr>
        <p:spPr>
          <a:xfrm>
            <a:off x="4672444" y="3431593"/>
            <a:ext cx="1765577" cy="981904"/>
          </a:xfrm>
          <a:prstGeom prst="line">
            <a:avLst/>
          </a:prstGeom>
          <a:ln w="25400">
            <a:solidFill>
              <a:srgbClr val="FF2600"/>
            </a:solidFill>
            <a:prstDash val="sysDot"/>
            <a:miter lim="400000"/>
            <a:tailEnd type="triangle"/>
          </a:ln>
        </p:spPr>
        <p:txBody>
          <a:bodyPr lIns="0" tIns="0" rIns="0" bIns="0"/>
          <a:lstStyle/>
          <a:p>
            <a:pPr lvl="0"/>
          </a:p>
        </p:txBody>
      </p:sp>
      <p:sp>
        <p:nvSpPr>
          <p:cNvPr id="225" name="Shape 225"/>
          <p:cNvSpPr/>
          <p:nvPr/>
        </p:nvSpPr>
        <p:spPr>
          <a:xfrm>
            <a:off x="4372924" y="3637162"/>
            <a:ext cx="1765576" cy="981904"/>
          </a:xfrm>
          <a:prstGeom prst="line">
            <a:avLst/>
          </a:prstGeom>
          <a:ln w="25400">
            <a:solidFill>
              <a:srgbClr val="0433FF"/>
            </a:solidFill>
            <a:prstDash val="sysDot"/>
            <a:miter lim="400000"/>
            <a:headEnd type="triangle"/>
          </a:ln>
        </p:spPr>
        <p:txBody>
          <a:bodyPr lIns="0" tIns="0" rIns="0" bIns="0"/>
          <a:lstStyle/>
          <a:p>
            <a:pPr lvl="0"/>
          </a:p>
        </p:txBody>
      </p:sp>
      <p:sp>
        <p:nvSpPr>
          <p:cNvPr id="226" name="Shape 226"/>
          <p:cNvSpPr/>
          <p:nvPr/>
        </p:nvSpPr>
        <p:spPr>
          <a:xfrm>
            <a:off x="4553383" y="1280418"/>
            <a:ext cx="2507050" cy="929356"/>
          </a:xfrm>
          <a:prstGeom prst="wedgeEllipseCallout">
            <a:avLst>
              <a:gd name="adj1" fmla="val -46964"/>
              <a:gd name="adj2" fmla="val 60948"/>
            </a:avLst>
          </a:prstGeom>
          <a:solidFill>
            <a:srgbClr val="FFFFFF"/>
          </a:solidFill>
          <a:ln w="12700">
            <a:solidFill>
              <a:srgbClr val="797979"/>
            </a:solidFill>
            <a:round/>
          </a:ln>
        </p:spPr>
        <p:txBody>
          <a:bodyPr lIns="0" tIns="0" rIns="0" bIns="0" anchor="b"/>
          <a:lstStyle/>
          <a:p>
            <a:pPr lvl="0">
              <a:defRPr sz="1500">
                <a:latin typeface="ヒラギノ丸ゴ ProN"/>
                <a:ea typeface="ヒラギノ丸ゴ ProN"/>
                <a:cs typeface="ヒラギノ丸ゴ ProN"/>
                <a:sym typeface="ヒラギノ丸ゴ ProN"/>
              </a:defRPr>
            </a:pPr>
          </a:p>
        </p:txBody>
      </p:sp>
      <p:sp>
        <p:nvSpPr>
          <p:cNvPr id="227" name="Shape 227"/>
          <p:cNvSpPr/>
          <p:nvPr/>
        </p:nvSpPr>
        <p:spPr>
          <a:xfrm>
            <a:off x="4645184" y="1503859"/>
            <a:ext cx="228854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defRPr>
                <a:uFillTx/>
              </a:defRPr>
            </a:pPr>
            <a:r>
              <a:rPr sz="1200">
                <a:uFill>
                  <a:solidFill/>
                </a:uFill>
                <a:latin typeface="ヒラギノ丸ゴ ProN"/>
                <a:ea typeface="ヒラギノ丸ゴ ProN"/>
                <a:cs typeface="ヒラギノ丸ゴ ProN"/>
                <a:sym typeface="ヒラギノ丸ゴ ProN"/>
              </a:rPr>
              <a:t>30cm前に障害物発見！</a:t>
            </a:r>
            <a:endParaRPr sz="1200">
              <a:uFill>
                <a:solidFill/>
              </a:uFill>
              <a:latin typeface="ヒラギノ丸ゴ ProN"/>
              <a:ea typeface="ヒラギノ丸ゴ ProN"/>
              <a:cs typeface="ヒラギノ丸ゴ ProN"/>
              <a:sym typeface="ヒラギノ丸ゴ ProN"/>
            </a:endParaRPr>
          </a:p>
          <a:p>
            <a:pPr lvl="0" algn="ctr">
              <a:defRPr>
                <a:uFillTx/>
              </a:defRPr>
            </a:pPr>
            <a:r>
              <a:rPr sz="1200">
                <a:uFill>
                  <a:solidFill/>
                </a:uFill>
                <a:latin typeface="ヒラギノ丸ゴ ProN"/>
                <a:ea typeface="ヒラギノ丸ゴ ProN"/>
                <a:cs typeface="ヒラギノ丸ゴ ProN"/>
                <a:sym typeface="ヒラギノ丸ゴ ProN"/>
              </a:rPr>
              <a:t>ぶつからないように回避しよう</a:t>
            </a:r>
          </a:p>
        </p:txBody>
      </p:sp>
      <p:sp>
        <p:nvSpPr>
          <p:cNvPr id="228" name="Shape 228"/>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超音波センサ</a:t>
            </a:r>
          </a:p>
        </p:txBody>
      </p:sp>
      <p:sp>
        <p:nvSpPr>
          <p:cNvPr id="231" name="Shape 231"/>
          <p:cNvSpPr/>
          <p:nvPr/>
        </p:nvSpPr>
        <p:spPr>
          <a:xfrm>
            <a:off x="1131222" y="5378973"/>
            <a:ext cx="7315201" cy="1092201"/>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buClr>
                <a:srgbClr val="4D2F00"/>
              </a:buClr>
              <a:buFont typeface="Times New Roman"/>
              <a:defRPr>
                <a:uFillTx/>
              </a:defRPr>
            </a:pPr>
            <a:r>
              <a:rPr sz="2200">
                <a:solidFill>
                  <a:srgbClr val="FF9300"/>
                </a:solidFill>
                <a:uFill>
                  <a:solidFill>
                    <a:srgbClr val="4D2F00"/>
                  </a:solidFill>
                </a:uFill>
                <a:latin typeface="+mj-lt"/>
                <a:ea typeface="+mj-ea"/>
                <a:cs typeface="+mj-cs"/>
                <a:sym typeface="ヒラギノ角ゴ Pro W6"/>
              </a:rPr>
              <a:t>超音波センサの測定原理</a:t>
            </a:r>
            <a:endParaRPr sz="2200">
              <a:solidFill>
                <a:srgbClr val="FF9300"/>
              </a:solidFill>
              <a:uFill>
                <a:solidFill>
                  <a:srgbClr val="4D2F00"/>
                </a:solidFill>
              </a:uFill>
              <a:latin typeface="+mj-lt"/>
              <a:ea typeface="+mj-ea"/>
              <a:cs typeface="+mj-cs"/>
              <a:sym typeface="ヒラギノ角ゴ Pro W6"/>
            </a:endParaRPr>
          </a:p>
          <a:p>
            <a:pPr lvl="0">
              <a:buClr>
                <a:srgbClr val="424242"/>
              </a:buClr>
              <a:buFont typeface="Times New Roman"/>
              <a:defRPr>
                <a:uFillTx/>
              </a:defRPr>
            </a:pPr>
            <a:r>
              <a:rPr>
                <a:solidFill>
                  <a:srgbClr val="424242"/>
                </a:solidFill>
                <a:uFill>
                  <a:solidFill>
                    <a:srgbClr val="424242"/>
                  </a:solidFill>
                </a:uFill>
                <a:latin typeface="+mn-lt"/>
                <a:ea typeface="+mn-ea"/>
                <a:cs typeface="+mn-cs"/>
                <a:sym typeface="ヒラギノ角ゴ Pro W3"/>
              </a:rPr>
              <a:t>超音波を発信し、対象物で反射した超音波を受信し、この音波の発信から受信までの時間を計測することで対象物までの距離を計測</a:t>
            </a:r>
          </a:p>
        </p:txBody>
      </p:sp>
      <p:sp>
        <p:nvSpPr>
          <p:cNvPr id="232" name="Shape 232"/>
          <p:cNvSpPr/>
          <p:nvPr/>
        </p:nvSpPr>
        <p:spPr>
          <a:xfrm>
            <a:off x="4114800" y="3505200"/>
            <a:ext cx="685800" cy="76200"/>
          </a:xfrm>
          <a:prstGeom prst="line">
            <a:avLst/>
          </a:prstGeom>
          <a:ln w="25400">
            <a:solidFill>
              <a:srgbClr val="434ED6"/>
            </a:solidFill>
            <a:round/>
            <a:tailEnd type="triangle"/>
          </a:ln>
        </p:spPr>
        <p:txBody>
          <a:bodyPr lIns="0" tIns="0" rIns="0" bIns="0"/>
          <a:lstStyle/>
          <a:p>
            <a:pPr lvl="0" marL="0" marR="0" defTabSz="457200">
              <a:defRPr sz="1200">
                <a:uFillTx/>
                <a:latin typeface="ヒラギノ角ゴ ProN W3"/>
                <a:ea typeface="ヒラギノ角ゴ ProN W3"/>
                <a:cs typeface="ヒラギノ角ゴ ProN W3"/>
                <a:sym typeface="ヒラギノ角ゴ ProN W3"/>
              </a:defRPr>
            </a:pPr>
          </a:p>
        </p:txBody>
      </p:sp>
      <p:sp>
        <p:nvSpPr>
          <p:cNvPr id="233" name="Shape 233"/>
          <p:cNvSpPr/>
          <p:nvPr/>
        </p:nvSpPr>
        <p:spPr>
          <a:xfrm flipH="1">
            <a:off x="3810000" y="3657600"/>
            <a:ext cx="914400" cy="1588"/>
          </a:xfrm>
          <a:prstGeom prst="line">
            <a:avLst/>
          </a:prstGeom>
          <a:ln w="25400">
            <a:solidFill>
              <a:srgbClr val="434ED6"/>
            </a:solidFill>
            <a:round/>
            <a:tailEnd type="triangle"/>
          </a:ln>
        </p:spPr>
        <p:txBody>
          <a:bodyPr lIns="0" tIns="0" rIns="0" bIns="0"/>
          <a:lstStyle/>
          <a:p>
            <a:pPr lvl="0" marL="0" marR="0" defTabSz="457200">
              <a:defRPr sz="1200">
                <a:uFillTx/>
                <a:latin typeface="ヒラギノ角ゴ ProN W3"/>
                <a:ea typeface="ヒラギノ角ゴ ProN W3"/>
                <a:cs typeface="ヒラギノ角ゴ ProN W3"/>
                <a:sym typeface="ヒラギノ角ゴ ProN W3"/>
              </a:defRPr>
            </a:pPr>
          </a:p>
        </p:txBody>
      </p:sp>
      <p:pic>
        <p:nvPicPr>
          <p:cNvPr id="234" name="US_Sensor03.jpeg"/>
          <p:cNvPicPr/>
          <p:nvPr/>
        </p:nvPicPr>
        <p:blipFill>
          <a:blip r:embed="rId2">
            <a:extLst/>
          </a:blip>
          <a:srcRect l="12460" t="13708" r="15409" b="13708"/>
          <a:stretch>
            <a:fillRect/>
          </a:stretch>
        </p:blipFill>
        <p:spPr>
          <a:xfrm>
            <a:off x="1888926" y="1184275"/>
            <a:ext cx="5365987" cy="4049762"/>
          </a:xfrm>
          <a:prstGeom prst="rect">
            <a:avLst/>
          </a:prstGeom>
          <a:ln w="12700">
            <a:round/>
          </a:ln>
        </p:spPr>
      </p:pic>
      <p:sp>
        <p:nvSpPr>
          <p:cNvPr id="235" name="Shape 235"/>
          <p:cNvSpPr/>
          <p:nvPr/>
        </p:nvSpPr>
        <p:spPr>
          <a:xfrm>
            <a:off x="4631596" y="4445963"/>
            <a:ext cx="649104" cy="651372"/>
          </a:xfrm>
          <a:prstGeom prst="roundRect">
            <a:avLst>
              <a:gd name="adj" fmla="val 18641"/>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0" tIns="0" rIns="0" bIns="0" anchor="ctr"/>
          <a:lstStyle/>
          <a:p>
            <a:pPr lvl="0"/>
          </a:p>
        </p:txBody>
      </p:sp>
      <p:sp>
        <p:nvSpPr>
          <p:cNvPr id="236" name="Shape 236"/>
          <p:cNvSpPr/>
          <p:nvPr/>
        </p:nvSpPr>
        <p:spPr>
          <a:xfrm>
            <a:off x="5298490" y="4619248"/>
            <a:ext cx="1674706"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lvl="0">
              <a:defRPr sz="1800">
                <a:solidFill>
                  <a:srgbClr val="000000"/>
                </a:solidFill>
                <a:uFillTx/>
              </a:defRPr>
            </a:pPr>
            <a:r>
              <a:rPr sz="1600">
                <a:solidFill>
                  <a:srgbClr val="FFFFFF"/>
                </a:solidFill>
                <a:uFill>
                  <a:solidFill/>
                </a:uFill>
              </a:rPr>
              <a:t>発信素子</a:t>
            </a:r>
          </a:p>
        </p:txBody>
      </p:sp>
      <p:sp>
        <p:nvSpPr>
          <p:cNvPr id="237" name="Shape 237"/>
          <p:cNvSpPr/>
          <p:nvPr/>
        </p:nvSpPr>
        <p:spPr>
          <a:xfrm>
            <a:off x="3538647" y="4445963"/>
            <a:ext cx="649104" cy="651372"/>
          </a:xfrm>
          <a:prstGeom prst="roundRect">
            <a:avLst>
              <a:gd name="adj" fmla="val 18641"/>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0" tIns="0" rIns="0" bIns="0" anchor="ctr"/>
          <a:lstStyle/>
          <a:p>
            <a:pPr lvl="0"/>
          </a:p>
        </p:txBody>
      </p:sp>
      <p:sp>
        <p:nvSpPr>
          <p:cNvPr id="238" name="Shape 238"/>
          <p:cNvSpPr/>
          <p:nvPr/>
        </p:nvSpPr>
        <p:spPr>
          <a:xfrm>
            <a:off x="2543644" y="4619248"/>
            <a:ext cx="1674706"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lvl="0">
              <a:defRPr sz="1800">
                <a:solidFill>
                  <a:srgbClr val="000000"/>
                </a:solidFill>
                <a:uFillTx/>
              </a:defRPr>
            </a:pPr>
            <a:r>
              <a:rPr sz="1600">
                <a:solidFill>
                  <a:srgbClr val="FFFFFF"/>
                </a:solidFill>
                <a:uFill>
                  <a:solidFill/>
                </a:uFill>
              </a:rPr>
              <a:t>受信素子</a:t>
            </a:r>
          </a:p>
        </p:txBody>
      </p:sp>
      <p:sp>
        <p:nvSpPr>
          <p:cNvPr id="239" name="Shape 239"/>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nvSpPr>
        <p:spPr>
          <a:xfrm>
            <a:off x="478631" y="1031875"/>
            <a:ext cx="8178801" cy="54991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a:uFillTx/>
              </a:defRPr>
            </a:pPr>
            <a:endParaRPr sz="2400">
              <a:solidFill>
                <a:srgbClr val="FF6A00"/>
              </a:solidFill>
              <a:uFill>
                <a:solidFill>
                  <a:srgbClr val="FF6A00"/>
                </a:solidFill>
              </a:uFill>
              <a:latin typeface="+mj-lt"/>
              <a:ea typeface="+mj-ea"/>
              <a:cs typeface="+mj-cs"/>
              <a:sym typeface="ヒラギノ角ゴ Pro W6"/>
            </a:endParaRPr>
          </a:p>
          <a:p>
            <a:pPr lvl="2" indent="497840">
              <a:defRPr>
                <a:uFillTx/>
              </a:defRPr>
            </a:pPr>
            <a:r>
              <a:rPr sz="2800">
                <a:solidFill>
                  <a:srgbClr val="E10201"/>
                </a:solidFill>
                <a:uFill>
                  <a:solidFill>
                    <a:srgbClr val="FF6A00"/>
                  </a:solidFill>
                </a:uFill>
                <a:latin typeface="+mj-lt"/>
                <a:ea typeface="+mj-ea"/>
                <a:cs typeface="+mj-cs"/>
                <a:sym typeface="ヒラギノ角ゴ Pro W6"/>
              </a:rPr>
              <a:t>■ ロボットを動かすには (復習)</a:t>
            </a:r>
            <a:endParaRPr sz="2800">
              <a:solidFill>
                <a:srgbClr val="F30001"/>
              </a:solidFill>
              <a:uFill>
                <a:solidFill>
                  <a:srgbClr val="FF6A00"/>
                </a:solidFill>
              </a:uFill>
              <a:latin typeface="+mj-lt"/>
              <a:ea typeface="+mj-ea"/>
              <a:cs typeface="+mj-cs"/>
              <a:sym typeface="ヒラギノ角ゴ Pro W6"/>
            </a:endParaRPr>
          </a:p>
          <a:p>
            <a:pPr lvl="0">
              <a:defRPr>
                <a:uFillTx/>
              </a:defRPr>
            </a:pPr>
            <a:endParaRPr sz="2400">
              <a:solidFill>
                <a:srgbClr val="FF6A00"/>
              </a:solidFill>
              <a:uFill>
                <a:solidFill>
                  <a:srgbClr val="FF6A00"/>
                </a:solidFill>
              </a:uFill>
              <a:latin typeface="+mj-lt"/>
              <a:ea typeface="+mj-ea"/>
              <a:cs typeface="+mj-cs"/>
              <a:sym typeface="ヒラギノ角ゴ Pro W6"/>
            </a:endParaRPr>
          </a:p>
        </p:txBody>
      </p:sp>
      <p:sp>
        <p:nvSpPr>
          <p:cNvPr id="34" name="Shape 34"/>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r">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body" idx="1"/>
          </p:nvPr>
        </p:nvSpPr>
        <p:spPr>
          <a:prstGeom prst="rect">
            <a:avLst/>
          </a:prstGeom>
        </p:spPr>
        <p:txBody>
          <a:bodyPr/>
          <a:lstStyle/>
          <a:p>
            <a:pPr lvl="0">
              <a:defRPr sz="1800">
                <a:uFillTx/>
              </a:defRPr>
            </a:pPr>
            <a:r>
              <a:rPr sz="2200">
                <a:uFill>
                  <a:solidFill/>
                </a:uFill>
              </a:rPr>
              <a:t>EV3の入力ポート4に超音波センサを接続</a:t>
            </a:r>
          </a:p>
        </p:txBody>
      </p:sp>
      <p:sp>
        <p:nvSpPr>
          <p:cNvPr id="242" name="Shape 242"/>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超音波センサの接続</a:t>
            </a:r>
          </a:p>
        </p:txBody>
      </p:sp>
      <p:grpSp>
        <p:nvGrpSpPr>
          <p:cNvPr id="245" name="Group 245"/>
          <p:cNvGrpSpPr/>
          <p:nvPr/>
        </p:nvGrpSpPr>
        <p:grpSpPr>
          <a:xfrm>
            <a:off x="2132882" y="1952425"/>
            <a:ext cx="4179153" cy="3467500"/>
            <a:chOff x="0" y="0"/>
            <a:chExt cx="4179151" cy="3467498"/>
          </a:xfrm>
        </p:grpSpPr>
        <p:pic>
          <p:nvPicPr>
            <p:cNvPr id="243" name="Untitled1.png"/>
            <p:cNvPicPr/>
            <p:nvPr/>
          </p:nvPicPr>
          <p:blipFill>
            <a:blip r:embed="rId2">
              <a:extLst/>
            </a:blip>
            <a:srcRect l="12279" t="15958" r="28968" b="26663"/>
            <a:stretch>
              <a:fillRect/>
            </a:stretch>
          </p:blipFill>
          <p:spPr>
            <a:xfrm>
              <a:off x="0" y="0"/>
              <a:ext cx="4179152" cy="2924334"/>
            </a:xfrm>
            <a:prstGeom prst="rect">
              <a:avLst/>
            </a:prstGeom>
            <a:ln w="12700" cap="flat">
              <a:noFill/>
              <a:round/>
            </a:ln>
            <a:effectLst/>
          </p:spPr>
        </p:pic>
        <p:sp>
          <p:nvSpPr>
            <p:cNvPr id="244" name="Shape 244"/>
            <p:cNvSpPr/>
            <p:nvPr/>
          </p:nvSpPr>
          <p:spPr>
            <a:xfrm>
              <a:off x="915467" y="1709898"/>
              <a:ext cx="2563305" cy="1757601"/>
            </a:xfrm>
            <a:custGeom>
              <a:avLst/>
              <a:gdLst/>
              <a:ahLst/>
              <a:cxnLst>
                <a:cxn ang="0">
                  <a:pos x="wd2" y="hd2"/>
                </a:cxn>
                <a:cxn ang="5400000">
                  <a:pos x="wd2" y="hd2"/>
                </a:cxn>
                <a:cxn ang="10800000">
                  <a:pos x="wd2" y="hd2"/>
                </a:cxn>
                <a:cxn ang="16200000">
                  <a:pos x="wd2" y="hd2"/>
                </a:cxn>
              </a:cxnLst>
              <a:rect l="0" t="0" r="r" b="b"/>
              <a:pathLst>
                <a:path w="21600" h="21239" fill="norm" stroke="1" extrusionOk="0">
                  <a:moveTo>
                    <a:pt x="0" y="0"/>
                  </a:moveTo>
                  <a:lnTo>
                    <a:pt x="2" y="15926"/>
                  </a:lnTo>
                  <a:cubicBezTo>
                    <a:pt x="275" y="17303"/>
                    <a:pt x="1035" y="18545"/>
                    <a:pt x="2150" y="19441"/>
                  </a:cubicBezTo>
                  <a:cubicBezTo>
                    <a:pt x="4833" y="21600"/>
                    <a:pt x="8590" y="21238"/>
                    <a:pt x="12100" y="21182"/>
                  </a:cubicBezTo>
                  <a:cubicBezTo>
                    <a:pt x="14968" y="21137"/>
                    <a:pt x="17981" y="21174"/>
                    <a:pt x="19983" y="19386"/>
                  </a:cubicBezTo>
                  <a:cubicBezTo>
                    <a:pt x="20990" y="18487"/>
                    <a:pt x="21559" y="17246"/>
                    <a:pt x="21574" y="15976"/>
                  </a:cubicBezTo>
                  <a:lnTo>
                    <a:pt x="21600" y="10413"/>
                  </a:lnTo>
                </a:path>
              </a:pathLst>
            </a:custGeom>
            <a:noFill/>
            <a:ln w="127000" cap="flat">
              <a:solidFill>
                <a:srgbClr val="424242"/>
              </a:solidFill>
              <a:prstDash val="solid"/>
              <a:round/>
            </a:ln>
            <a:effectLst/>
          </p:spPr>
          <p:txBody>
            <a:bodyPr wrap="square" lIns="0" tIns="0" rIns="0" bIns="0" numCol="1" anchor="t">
              <a:noAutofit/>
            </a:bodyPr>
            <a:lstStyle/>
            <a:p>
              <a:pPr lvl="0">
                <a:defRPr sz="2200"/>
              </a:pPr>
            </a:p>
          </p:txBody>
        </p:sp>
      </p:grpSp>
      <p:sp>
        <p:nvSpPr>
          <p:cNvPr id="246" name="Shape 246"/>
          <p:cNvSpPr/>
          <p:nvPr/>
        </p:nvSpPr>
        <p:spPr>
          <a:xfrm>
            <a:off x="5809519" y="4646497"/>
            <a:ext cx="2169320" cy="734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47" y="21600"/>
                </a:moveTo>
                <a:cubicBezTo>
                  <a:pt x="2808" y="21600"/>
                  <a:pt x="2371" y="20310"/>
                  <a:pt x="2371" y="18718"/>
                </a:cubicBezTo>
                <a:lnTo>
                  <a:pt x="2371" y="11728"/>
                </a:lnTo>
                <a:lnTo>
                  <a:pt x="0" y="0"/>
                </a:lnTo>
                <a:lnTo>
                  <a:pt x="4228" y="6348"/>
                </a:lnTo>
                <a:lnTo>
                  <a:pt x="20624" y="6348"/>
                </a:lnTo>
                <a:cubicBezTo>
                  <a:pt x="21163" y="6348"/>
                  <a:pt x="21600" y="7638"/>
                  <a:pt x="21600" y="9230"/>
                </a:cubicBezTo>
                <a:lnTo>
                  <a:pt x="21600" y="18718"/>
                </a:lnTo>
                <a:cubicBezTo>
                  <a:pt x="21600" y="20310"/>
                  <a:pt x="21163" y="21600"/>
                  <a:pt x="20624" y="21600"/>
                </a:cubicBezTo>
                <a:lnTo>
                  <a:pt x="3347" y="21600"/>
                </a:lnTo>
                <a:close/>
              </a:path>
            </a:pathLst>
          </a:custGeom>
          <a:solidFill>
            <a:srgbClr val="FFFFFF"/>
          </a:solidFill>
          <a:ln w="25400">
            <a:solidFill>
              <a:srgbClr val="D6D6D6"/>
            </a:solidFill>
            <a:round/>
          </a:ln>
        </p:spPr>
        <p:txBody>
          <a:bodyPr lIns="0" tIns="0" rIns="0" bIns="0" anchor="ctr"/>
          <a:lstStyle/>
          <a:p>
            <a:pPr lvl="0"/>
          </a:p>
        </p:txBody>
      </p:sp>
      <p:sp>
        <p:nvSpPr>
          <p:cNvPr id="247" name="Shape 247"/>
          <p:cNvSpPr/>
          <p:nvPr/>
        </p:nvSpPr>
        <p:spPr>
          <a:xfrm>
            <a:off x="6364068" y="4971457"/>
            <a:ext cx="1299160"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入力ポート4</a:t>
            </a:r>
          </a:p>
        </p:txBody>
      </p:sp>
      <p:sp>
        <p:nvSpPr>
          <p:cNvPr id="248" name="Shape 248"/>
          <p:cNvSpPr/>
          <p:nvPr/>
        </p:nvSpPr>
        <p:spPr>
          <a:xfrm>
            <a:off x="230979" y="6235452"/>
            <a:ext cx="8682042" cy="3176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lvl="0">
              <a:defRPr sz="1800">
                <a:uFillTx/>
              </a:defRPr>
            </a:pPr>
            <a:r>
              <a:rPr sz="1400">
                <a:uFill>
                  <a:solidFill/>
                </a:uFill>
              </a:rPr>
              <a:t>※EV3では入力ポートにどのセンサを接続しているか判定しているため、必ず入力ポート4である必要はない</a:t>
            </a:r>
          </a:p>
        </p:txBody>
      </p:sp>
      <p:sp>
        <p:nvSpPr>
          <p:cNvPr id="249" name="Shape 249"/>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body" idx="1"/>
          </p:nvPr>
        </p:nvSpPr>
        <p:spPr>
          <a:xfrm>
            <a:off x="317500" y="1184275"/>
            <a:ext cx="8509000" cy="2205374"/>
          </a:xfrm>
          <a:prstGeom prst="rect">
            <a:avLst/>
          </a:prstGeom>
        </p:spPr>
        <p:txBody>
          <a:bodyPr/>
          <a:lstStyle/>
          <a:p>
            <a:pPr lvl="0">
              <a:buAutoNum type="arabicPeriod" startAt="1"/>
              <a:defRPr sz="1800">
                <a:uFillTx/>
              </a:defRPr>
            </a:pPr>
            <a:r>
              <a:rPr sz="2200">
                <a:uFill>
                  <a:solidFill/>
                </a:uFill>
              </a:rPr>
              <a:t>常にロボットを前進　→無限ループの利用</a:t>
            </a:r>
            <a:endParaRPr sz="2200">
              <a:uFill>
                <a:solidFill/>
              </a:uFill>
            </a:endParaRPr>
          </a:p>
          <a:p>
            <a:pPr lvl="0">
              <a:buAutoNum type="arabicPeriod" startAt="1"/>
              <a:defRPr sz="1800">
                <a:uFillTx/>
              </a:defRPr>
            </a:pPr>
            <a:r>
              <a:rPr sz="2200">
                <a:uFill>
                  <a:solidFill/>
                </a:uFill>
              </a:rPr>
              <a:t>障害物までの距離を計測</a:t>
            </a:r>
            <a:endParaRPr sz="2200">
              <a:uFill>
                <a:solidFill/>
              </a:uFill>
            </a:endParaRPr>
          </a:p>
          <a:p>
            <a:pPr lvl="0" marL="0" indent="0">
              <a:buSzTx/>
              <a:buNone/>
              <a:defRPr sz="1800">
                <a:uFillTx/>
              </a:defRPr>
            </a:pPr>
            <a:r>
              <a:rPr sz="2200">
                <a:uFill>
                  <a:solidFill/>
                </a:uFill>
              </a:rPr>
              <a:t>　 　30cm以下(障害物あり)：右回転．その後1. に戻る</a:t>
            </a:r>
            <a:endParaRPr sz="2200">
              <a:uFill>
                <a:solidFill/>
              </a:uFill>
            </a:endParaRPr>
          </a:p>
          <a:p>
            <a:pPr lvl="0" marL="0" indent="0">
              <a:buSzTx/>
              <a:buNone/>
              <a:defRPr sz="1800">
                <a:uFillTx/>
              </a:defRPr>
            </a:pPr>
            <a:r>
              <a:rPr sz="2200">
                <a:uFill>
                  <a:solidFill/>
                </a:uFill>
              </a:rPr>
              <a:t>　 　30cm以上(障害物なし)：1.に戻る</a:t>
            </a:r>
          </a:p>
        </p:txBody>
      </p:sp>
      <p:sp>
        <p:nvSpPr>
          <p:cNvPr id="252" name="Shape 252"/>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超音波センサによる障害物回避</a:t>
            </a:r>
          </a:p>
        </p:txBody>
      </p:sp>
      <p:sp>
        <p:nvSpPr>
          <p:cNvPr id="253" name="Shape 253"/>
          <p:cNvSpPr/>
          <p:nvPr/>
        </p:nvSpPr>
        <p:spPr>
          <a:xfrm>
            <a:off x="1549400" y="6032500"/>
            <a:ext cx="5981700" cy="6223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solidFill>
                  <a:srgbClr val="FF2600"/>
                </a:solidFill>
                <a:uFill>
                  <a:solidFill>
                    <a:srgbClr val="FF2600"/>
                  </a:solidFill>
                </a:uFill>
                <a:latin typeface="+mj-lt"/>
                <a:ea typeface="+mj-ea"/>
                <a:cs typeface="+mj-cs"/>
                <a:sym typeface="ヒラギノ角ゴ Pro W6"/>
              </a:defRPr>
            </a:lvl1pPr>
          </a:lstStyle>
          <a:p>
            <a:pPr lvl="0">
              <a:defRPr sz="1800">
                <a:solidFill>
                  <a:srgbClr val="000000"/>
                </a:solidFill>
                <a:uFillTx/>
              </a:defRPr>
            </a:pPr>
            <a:r>
              <a:rPr sz="2000">
                <a:solidFill>
                  <a:srgbClr val="FF2600"/>
                </a:solidFill>
                <a:uFill>
                  <a:solidFill>
                    <a:srgbClr val="FF2600"/>
                  </a:solidFill>
                </a:uFill>
              </a:rPr>
              <a:t>→後退する動作を必要としない</a:t>
            </a:r>
          </a:p>
        </p:txBody>
      </p:sp>
      <p:sp>
        <p:nvSpPr>
          <p:cNvPr id="254" name="Shape 254"/>
          <p:cNvSpPr/>
          <p:nvPr/>
        </p:nvSpPr>
        <p:spPr>
          <a:xfrm flipH="1">
            <a:off x="620533" y="2027554"/>
            <a:ext cx="459436" cy="11437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atin typeface="Helvetica Neue UltraLight"/>
                <a:ea typeface="Helvetica Neue UltraLight"/>
                <a:cs typeface="Helvetica Neue UltraLight"/>
                <a:sym typeface="Helvetica Neue UltraLight"/>
              </a:defRPr>
            </a:lvl1pPr>
          </a:lstStyle>
          <a:p>
            <a:pPr lvl="0">
              <a:defRPr sz="1800">
                <a:uFillTx/>
              </a:defRPr>
            </a:pPr>
            <a:r>
              <a:rPr sz="7200">
                <a:uFill>
                  <a:solidFill/>
                </a:uFill>
              </a:rPr>
              <a:t>}</a:t>
            </a:r>
          </a:p>
        </p:txBody>
      </p:sp>
      <p:sp>
        <p:nvSpPr>
          <p:cNvPr id="255" name="Shape 255"/>
          <p:cNvSpPr/>
          <p:nvPr/>
        </p:nvSpPr>
        <p:spPr>
          <a:xfrm>
            <a:off x="340194" y="2408913"/>
            <a:ext cx="40556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atin typeface="ヒラギノ角ゴ ProN W3"/>
                <a:ea typeface="ヒラギノ角ゴ ProN W3"/>
                <a:cs typeface="ヒラギノ角ゴ ProN W3"/>
                <a:sym typeface="ヒラギノ角ゴ ProN W3"/>
              </a:defRPr>
            </a:lvl1pPr>
          </a:lstStyle>
          <a:p>
            <a:pPr lvl="0">
              <a:defRPr sz="1800">
                <a:uFillTx/>
              </a:defRPr>
            </a:pPr>
            <a:r>
              <a:rPr sz="2200">
                <a:uFill>
                  <a:solidFill/>
                </a:uFill>
              </a:rPr>
              <a:t>3.</a:t>
            </a:r>
          </a:p>
        </p:txBody>
      </p:sp>
      <p:sp>
        <p:nvSpPr>
          <p:cNvPr id="256" name="Shape 256"/>
          <p:cNvSpPr/>
          <p:nvPr/>
        </p:nvSpPr>
        <p:spPr>
          <a:xfrm flipH="1">
            <a:off x="4041329" y="5433203"/>
            <a:ext cx="2041552" cy="1"/>
          </a:xfrm>
          <a:prstGeom prst="line">
            <a:avLst/>
          </a:prstGeom>
          <a:ln w="25400">
            <a:solidFill/>
            <a:miter lim="400000"/>
            <a:tailEnd type="triangle"/>
          </a:ln>
        </p:spPr>
        <p:txBody>
          <a:bodyPr lIns="0" tIns="0" rIns="0" bIns="0"/>
          <a:lstStyle/>
          <a:p>
            <a:pPr lvl="0"/>
          </a:p>
        </p:txBody>
      </p:sp>
      <p:pic>
        <p:nvPicPr>
          <p:cNvPr id="257" name="pasted-image.png"/>
          <p:cNvPicPr/>
          <p:nvPr/>
        </p:nvPicPr>
        <p:blipFill>
          <a:blip r:embed="rId2">
            <a:extLst/>
          </a:blip>
          <a:stretch>
            <a:fillRect/>
          </a:stretch>
        </p:blipFill>
        <p:spPr>
          <a:xfrm rot="16200000">
            <a:off x="6096058" y="4308212"/>
            <a:ext cx="1253692" cy="2249983"/>
          </a:xfrm>
          <a:prstGeom prst="rect">
            <a:avLst/>
          </a:prstGeom>
          <a:ln w="12700">
            <a:round/>
          </a:ln>
        </p:spPr>
      </p:pic>
      <p:sp>
        <p:nvSpPr>
          <p:cNvPr id="258" name="Shape 258"/>
          <p:cNvSpPr/>
          <p:nvPr/>
        </p:nvSpPr>
        <p:spPr>
          <a:xfrm>
            <a:off x="1877391" y="4891910"/>
            <a:ext cx="1082587" cy="108258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solidFill/>
            <a:round/>
          </a:ln>
          <a:extLst>
            <a:ext uri="{C572A759-6A51-4108-AA02-DFA0A04FC94B}">
              <ma14:wrappingTextBoxFlag xmlns:ma14="http://schemas.microsoft.com/office/mac/drawingml/2011/main" val="1"/>
            </a:ext>
          </a:extLst>
        </p:spPr>
        <p:txBody>
          <a:bodyPr lIns="0" tIns="0" rIns="0" bIns="0" anchor="ctr"/>
          <a:lstStyle>
            <a:lvl1pPr algn="ctr">
              <a:defRPr>
                <a:latin typeface="ヒラギノ角ゴ ProN W6"/>
                <a:ea typeface="ヒラギノ角ゴ ProN W6"/>
                <a:cs typeface="ヒラギノ角ゴ ProN W6"/>
                <a:sym typeface="ヒラギノ角ゴ ProN W6"/>
              </a:defRPr>
            </a:lvl1pPr>
          </a:lstStyle>
          <a:p>
            <a:pPr lvl="0">
              <a:defRPr>
                <a:uFillTx/>
              </a:defRPr>
            </a:pPr>
            <a:r>
              <a:rPr>
                <a:uFill>
                  <a:solidFill/>
                </a:uFill>
              </a:rPr>
              <a:t>障害物</a:t>
            </a:r>
          </a:p>
        </p:txBody>
      </p:sp>
      <p:sp>
        <p:nvSpPr>
          <p:cNvPr id="259" name="Shape 259"/>
          <p:cNvSpPr/>
          <p:nvPr/>
        </p:nvSpPr>
        <p:spPr>
          <a:xfrm>
            <a:off x="3415103" y="4867255"/>
            <a:ext cx="572521" cy="572521"/>
          </a:xfrm>
          <a:prstGeom prst="line">
            <a:avLst/>
          </a:prstGeom>
          <a:ln w="25400">
            <a:solidFill/>
            <a:miter lim="400000"/>
            <a:headEnd type="triangle"/>
            <a:tailEnd type="oval"/>
          </a:ln>
        </p:spPr>
        <p:txBody>
          <a:bodyPr lIns="0" tIns="0" rIns="0" bIns="0"/>
          <a:lstStyle/>
          <a:p>
            <a:pPr lvl="0"/>
          </a:p>
        </p:txBody>
      </p:sp>
      <p:pic>
        <p:nvPicPr>
          <p:cNvPr id="260" name="pasted-image.png"/>
          <p:cNvPicPr/>
          <p:nvPr/>
        </p:nvPicPr>
        <p:blipFill>
          <a:blip r:embed="rId2">
            <a:extLst/>
          </a:blip>
          <a:stretch>
            <a:fillRect/>
          </a:stretch>
        </p:blipFill>
        <p:spPr>
          <a:xfrm rot="18900000">
            <a:off x="1984194" y="2939313"/>
            <a:ext cx="1253692" cy="2249983"/>
          </a:xfrm>
          <a:prstGeom prst="rect">
            <a:avLst/>
          </a:prstGeom>
          <a:ln w="12700">
            <a:round/>
          </a:ln>
        </p:spPr>
      </p:pic>
      <p:sp>
        <p:nvSpPr>
          <p:cNvPr id="261" name="Shape 261"/>
          <p:cNvSpPr/>
          <p:nvPr/>
        </p:nvSpPr>
        <p:spPr>
          <a:xfrm>
            <a:off x="3977010" y="5046960"/>
            <a:ext cx="6121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回転</a:t>
            </a:r>
          </a:p>
        </p:txBody>
      </p:sp>
      <p:sp>
        <p:nvSpPr>
          <p:cNvPr id="262" name="Shape 262"/>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pic>
        <p:nvPicPr>
          <p:cNvPr id="263" name="pasted-image.png"/>
          <p:cNvPicPr/>
          <p:nvPr/>
        </p:nvPicPr>
        <p:blipFill>
          <a:blip r:embed="rId3">
            <a:extLst/>
          </a:blip>
          <a:stretch>
            <a:fillRect/>
          </a:stretch>
        </p:blipFill>
        <p:spPr>
          <a:xfrm>
            <a:off x="5632044" y="3072010"/>
            <a:ext cx="1473201" cy="1054101"/>
          </a:xfrm>
          <a:prstGeom prst="rect">
            <a:avLst/>
          </a:prstGeom>
          <a:ln w="12700">
            <a:round/>
          </a:ln>
        </p:spPr>
      </p:pic>
      <p:sp>
        <p:nvSpPr>
          <p:cNvPr id="264" name="Shape 264"/>
          <p:cNvSpPr/>
          <p:nvPr/>
        </p:nvSpPr>
        <p:spPr>
          <a:xfrm>
            <a:off x="7077893" y="3716659"/>
            <a:ext cx="2677418" cy="2984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buClr>
                <a:srgbClr val="424242"/>
              </a:buClr>
              <a:buFont typeface="Times New Roman"/>
              <a:defRPr sz="1500">
                <a:solidFill>
                  <a:srgbClr val="424242"/>
                </a:solidFill>
                <a:uFill>
                  <a:solidFill>
                    <a:srgbClr val="424242"/>
                  </a:solidFill>
                </a:uFill>
                <a:latin typeface="+mn-lt"/>
                <a:ea typeface="+mn-ea"/>
                <a:cs typeface="+mn-cs"/>
                <a:sym typeface="ヒラギノ角ゴ Pro W3"/>
              </a:defRPr>
            </a:lvl1pPr>
          </a:lstStyle>
          <a:p>
            <a:pPr lvl="0">
              <a:defRPr sz="1800">
                <a:solidFill>
                  <a:srgbClr val="000000"/>
                </a:solidFill>
                <a:uFillTx/>
              </a:defRPr>
            </a:pPr>
            <a:r>
              <a:rPr sz="1500">
                <a:solidFill>
                  <a:srgbClr val="424242"/>
                </a:solidFill>
                <a:uFill>
                  <a:solidFill>
                    <a:srgbClr val="424242"/>
                  </a:solidFill>
                </a:uFill>
              </a:rPr>
              <a:t>スイッチブロック</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53"/>
                                        </p:tgtEl>
                                        <p:attrNameLst>
                                          <p:attrName>style.visibility</p:attrName>
                                        </p:attrNameLst>
                                      </p:cBhvr>
                                      <p:to>
                                        <p:strVal val="visible"/>
                                      </p:to>
                                    </p:set>
                                    <p:animEffect filter="wipe(left)" transition="in">
                                      <p:cBhvr>
                                        <p:cTn id="7"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body" idx="1"/>
          </p:nvPr>
        </p:nvSpPr>
        <p:spPr>
          <a:prstGeom prst="rect">
            <a:avLst/>
          </a:prstGeom>
        </p:spPr>
        <p:txBody>
          <a:bodyPr/>
          <a:lstStyle>
            <a:lvl1pPr marL="212090" marR="0" indent="-171450" defTabSz="457200">
              <a:spcBef>
                <a:spcPts val="0"/>
              </a:spcBef>
              <a:defRPr>
                <a:uFillTx/>
                <a:latin typeface="ヒラギノ角ゴ ProN W3"/>
                <a:ea typeface="ヒラギノ角ゴ ProN W3"/>
                <a:cs typeface="ヒラギノ角ゴ ProN W3"/>
                <a:sym typeface="ヒラギノ角ゴ ProN W3"/>
              </a:defRPr>
            </a:lvl1pPr>
          </a:lstStyle>
          <a:p>
            <a:pPr lvl="0">
              <a:defRPr sz="1800"/>
            </a:pPr>
            <a:r>
              <a:rPr sz="2200"/>
              <a:t>超音波センサの値により条件分岐して障害物回避</a:t>
            </a:r>
          </a:p>
        </p:txBody>
      </p:sp>
      <p:pic>
        <p:nvPicPr>
          <p:cNvPr id="267" name="スクリーンショット 2014-10-11 9.45.07.png"/>
          <p:cNvPicPr/>
          <p:nvPr/>
        </p:nvPicPr>
        <p:blipFill>
          <a:blip r:embed="rId2">
            <a:extLst/>
          </a:blip>
          <a:srcRect l="2617" t="7488" r="2617" b="4298"/>
          <a:stretch>
            <a:fillRect/>
          </a:stretch>
        </p:blipFill>
        <p:spPr>
          <a:xfrm>
            <a:off x="976273" y="1972453"/>
            <a:ext cx="7210922" cy="4041075"/>
          </a:xfrm>
          <a:prstGeom prst="rect">
            <a:avLst/>
          </a:prstGeom>
          <a:ln w="12700">
            <a:round/>
          </a:ln>
        </p:spPr>
      </p:pic>
      <p:sp>
        <p:nvSpPr>
          <p:cNvPr id="268" name="Shape 268"/>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超音波センサによる障害物回避</a:t>
            </a:r>
          </a:p>
        </p:txBody>
      </p:sp>
      <p:sp>
        <p:nvSpPr>
          <p:cNvPr id="269" name="Shape 269"/>
          <p:cNvSpPr/>
          <p:nvPr/>
        </p:nvSpPr>
        <p:spPr>
          <a:xfrm>
            <a:off x="263525" y="1712962"/>
            <a:ext cx="8616950" cy="4707930"/>
          </a:xfrm>
          <a:prstGeom prst="roundRect">
            <a:avLst>
              <a:gd name="adj" fmla="val 10362"/>
            </a:avLst>
          </a:prstGeom>
          <a:ln w="12700">
            <a:solidFill>
              <a:srgbClr val="919191"/>
            </a:solidFill>
            <a:round/>
          </a:ln>
        </p:spPr>
        <p:txBody>
          <a:bodyPr lIns="0" tIns="0" rIns="0" bIns="0" anchor="ctr"/>
          <a:lstStyle/>
          <a:p>
            <a:pPr lvl="0"/>
          </a:p>
        </p:txBody>
      </p:sp>
      <p:pic>
        <p:nvPicPr>
          <p:cNvPr id="270" name="Hand pointer alt.pdf"/>
          <p:cNvPicPr/>
          <p:nvPr/>
        </p:nvPicPr>
        <p:blipFill>
          <a:blip r:embed="rId3">
            <a:extLst/>
          </a:blip>
          <a:stretch>
            <a:fillRect/>
          </a:stretch>
        </p:blipFill>
        <p:spPr>
          <a:xfrm rot="2700000">
            <a:off x="3407274" y="4463281"/>
            <a:ext cx="239287" cy="301139"/>
          </a:xfrm>
          <a:prstGeom prst="rect">
            <a:avLst/>
          </a:prstGeom>
          <a:ln w="12700">
            <a:round/>
          </a:ln>
        </p:spPr>
      </p:pic>
      <p:sp>
        <p:nvSpPr>
          <p:cNvPr id="271" name="Shape 271"/>
          <p:cNvSpPr/>
          <p:nvPr/>
        </p:nvSpPr>
        <p:spPr>
          <a:xfrm flipH="1" rot="10800000">
            <a:off x="535411" y="4735392"/>
            <a:ext cx="3441701" cy="15640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2" y="0"/>
                </a:moveTo>
                <a:cubicBezTo>
                  <a:pt x="372" y="0"/>
                  <a:pt x="0" y="820"/>
                  <a:pt x="0" y="1831"/>
                </a:cubicBezTo>
                <a:lnTo>
                  <a:pt x="0" y="17966"/>
                </a:lnTo>
                <a:cubicBezTo>
                  <a:pt x="0" y="18977"/>
                  <a:pt x="372" y="19797"/>
                  <a:pt x="832" y="19797"/>
                </a:cubicBezTo>
                <a:lnTo>
                  <a:pt x="17680" y="19797"/>
                </a:lnTo>
                <a:lnTo>
                  <a:pt x="17971" y="21600"/>
                </a:lnTo>
                <a:lnTo>
                  <a:pt x="18260" y="19797"/>
                </a:lnTo>
                <a:lnTo>
                  <a:pt x="20768" y="19797"/>
                </a:lnTo>
                <a:cubicBezTo>
                  <a:pt x="21228" y="19797"/>
                  <a:pt x="21600" y="18977"/>
                  <a:pt x="21600" y="17966"/>
                </a:cubicBezTo>
                <a:lnTo>
                  <a:pt x="21600" y="1831"/>
                </a:lnTo>
                <a:cubicBezTo>
                  <a:pt x="21600" y="820"/>
                  <a:pt x="21228" y="0"/>
                  <a:pt x="20768" y="0"/>
                </a:cubicBezTo>
                <a:lnTo>
                  <a:pt x="832" y="0"/>
                </a:lnTo>
                <a:close/>
              </a:path>
            </a:pathLst>
          </a:custGeom>
          <a:solidFill>
            <a:srgbClr val="FFFFFF"/>
          </a:solidFill>
          <a:ln w="25400">
            <a:solidFill>
              <a:srgbClr val="D6D6D6"/>
            </a:solidFill>
            <a:miter lim="400000"/>
          </a:ln>
          <a:effectLst>
            <a:outerShdw sx="100000" sy="100000" kx="0" ky="0" algn="b" rotWithShape="0" blurRad="127000" dist="76200" dir="2700000">
              <a:srgbClr val="FFFFFF">
                <a:alpha val="75000"/>
              </a:srgbClr>
            </a:outerShdw>
          </a:effectLst>
        </p:spPr>
        <p:txBody>
          <a:bodyPr lIns="0" tIns="0" rIns="0" bIns="0" anchor="ctr"/>
          <a:lstStyle/>
          <a:p>
            <a:pPr lvl="0"/>
          </a:p>
        </p:txBody>
      </p:sp>
      <p:grpSp>
        <p:nvGrpSpPr>
          <p:cNvPr id="274" name="Group 274"/>
          <p:cNvGrpSpPr/>
          <p:nvPr/>
        </p:nvGrpSpPr>
        <p:grpSpPr>
          <a:xfrm>
            <a:off x="3936759" y="1771147"/>
            <a:ext cx="325189" cy="360822"/>
            <a:chOff x="0" y="0"/>
            <a:chExt cx="325188" cy="360821"/>
          </a:xfrm>
        </p:grpSpPr>
        <p:sp>
          <p:nvSpPr>
            <p:cNvPr id="272" name="Shape 272"/>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273" name="Shape 273"/>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1</a:t>
              </a:r>
            </a:p>
          </p:txBody>
        </p:sp>
      </p:grpSp>
      <p:grpSp>
        <p:nvGrpSpPr>
          <p:cNvPr id="277" name="Group 277"/>
          <p:cNvGrpSpPr/>
          <p:nvPr/>
        </p:nvGrpSpPr>
        <p:grpSpPr>
          <a:xfrm>
            <a:off x="2834759" y="3248589"/>
            <a:ext cx="325189" cy="360822"/>
            <a:chOff x="0" y="0"/>
            <a:chExt cx="325188" cy="360821"/>
          </a:xfrm>
        </p:grpSpPr>
        <p:sp>
          <p:nvSpPr>
            <p:cNvPr id="275" name="Shape 275"/>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276" name="Shape 276"/>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2</a:t>
              </a:r>
            </a:p>
          </p:txBody>
        </p:sp>
      </p:grpSp>
      <p:grpSp>
        <p:nvGrpSpPr>
          <p:cNvPr id="280" name="Group 280"/>
          <p:cNvGrpSpPr/>
          <p:nvPr/>
        </p:nvGrpSpPr>
        <p:grpSpPr>
          <a:xfrm>
            <a:off x="4064449" y="3257930"/>
            <a:ext cx="325190" cy="360822"/>
            <a:chOff x="0" y="0"/>
            <a:chExt cx="325188" cy="360821"/>
          </a:xfrm>
        </p:grpSpPr>
        <p:sp>
          <p:nvSpPr>
            <p:cNvPr id="278" name="Shape 278"/>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279" name="Shape 279"/>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3</a:t>
              </a:r>
            </a:p>
          </p:txBody>
        </p:sp>
      </p:grpSp>
      <p:grpSp>
        <p:nvGrpSpPr>
          <p:cNvPr id="283" name="Group 283"/>
          <p:cNvGrpSpPr/>
          <p:nvPr/>
        </p:nvGrpSpPr>
        <p:grpSpPr>
          <a:xfrm>
            <a:off x="5342090" y="2483952"/>
            <a:ext cx="325189" cy="360822"/>
            <a:chOff x="0" y="0"/>
            <a:chExt cx="325188" cy="360821"/>
          </a:xfrm>
        </p:grpSpPr>
        <p:sp>
          <p:nvSpPr>
            <p:cNvPr id="281" name="Shape 281"/>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282" name="Shape 282"/>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4</a:t>
              </a:r>
            </a:p>
          </p:txBody>
        </p:sp>
      </p:grpSp>
      <p:sp>
        <p:nvSpPr>
          <p:cNvPr id="284" name="Shape 284"/>
          <p:cNvSpPr/>
          <p:nvPr/>
        </p:nvSpPr>
        <p:spPr>
          <a:xfrm flipH="1">
            <a:off x="4398491" y="4483178"/>
            <a:ext cx="986121" cy="811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5803" y="21600"/>
                </a:lnTo>
                <a:lnTo>
                  <a:pt x="0" y="21600"/>
                </a:lnTo>
              </a:path>
            </a:pathLst>
          </a:custGeom>
          <a:ln w="25400">
            <a:solidFill>
              <a:srgbClr val="FF2600"/>
            </a:solidFill>
            <a:round/>
            <a:headEnd type="triangle"/>
          </a:ln>
        </p:spPr>
        <p:txBody>
          <a:bodyPr lIns="0" tIns="0" rIns="0" bIns="0"/>
          <a:lstStyle/>
          <a:p>
            <a:pPr lvl="0"/>
          </a:p>
        </p:txBody>
      </p:sp>
      <p:sp>
        <p:nvSpPr>
          <p:cNvPr id="285" name="Shape 285"/>
          <p:cNvSpPr/>
          <p:nvPr/>
        </p:nvSpPr>
        <p:spPr>
          <a:xfrm>
            <a:off x="5363733" y="5139598"/>
            <a:ext cx="1332643"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&lt; 30cm</a:t>
            </a:r>
          </a:p>
        </p:txBody>
      </p:sp>
      <p:pic>
        <p:nvPicPr>
          <p:cNvPr id="286" name="pasted-image.png"/>
          <p:cNvPicPr/>
          <p:nvPr/>
        </p:nvPicPr>
        <p:blipFill>
          <a:blip r:embed="rId4">
            <a:extLst/>
          </a:blip>
          <a:srcRect l="33122" t="39083" r="33122" b="39083"/>
          <a:stretch>
            <a:fillRect/>
          </a:stretch>
        </p:blipFill>
        <p:spPr>
          <a:xfrm>
            <a:off x="587799" y="4941944"/>
            <a:ext cx="3311377" cy="1267231"/>
          </a:xfrm>
          <a:prstGeom prst="rect">
            <a:avLst/>
          </a:prstGeom>
          <a:ln w="12700">
            <a:round/>
          </a:ln>
        </p:spPr>
      </p:pic>
      <p:sp>
        <p:nvSpPr>
          <p:cNvPr id="287" name="Shape 287"/>
          <p:cNvSpPr/>
          <p:nvPr/>
        </p:nvSpPr>
        <p:spPr>
          <a:xfrm>
            <a:off x="3968649" y="5949334"/>
            <a:ext cx="2389943" cy="323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vl1pPr>
          </a:lstStyle>
          <a:p>
            <a:pPr lvl="0">
              <a:defRPr sz="1800">
                <a:uFillTx/>
              </a:defRPr>
            </a:pPr>
            <a:r>
              <a:rPr sz="1600">
                <a:uFill>
                  <a:solidFill/>
                </a:uFill>
              </a:rPr>
              <a:t>超音波センサ(cm)を指定</a:t>
            </a:r>
          </a:p>
        </p:txBody>
      </p:sp>
      <p:sp>
        <p:nvSpPr>
          <p:cNvPr id="288" name="Shape 288"/>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nvSpPr>
        <p:spPr>
          <a:xfrm>
            <a:off x="478631" y="1031875"/>
            <a:ext cx="8178801" cy="54991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p>
            <a:pPr lvl="2" indent="497840">
              <a:defRPr>
                <a:uFillTx/>
              </a:defRPr>
            </a:pPr>
            <a:endParaRPr sz="2800">
              <a:solidFill>
                <a:srgbClr val="F30001"/>
              </a:solidFill>
              <a:uFill>
                <a:solidFill>
                  <a:srgbClr val="FF6A00"/>
                </a:solidFill>
              </a:uFill>
              <a:latin typeface="+mj-lt"/>
              <a:ea typeface="+mj-ea"/>
              <a:cs typeface="+mj-cs"/>
              <a:sym typeface="ヒラギノ角ゴ Pro W6"/>
            </a:endParaRPr>
          </a:p>
          <a:p>
            <a:pPr lvl="2" indent="497840">
              <a:defRPr>
                <a:uFillTx/>
              </a:defRPr>
            </a:pPr>
            <a:r>
              <a:rPr sz="2800">
                <a:solidFill>
                  <a:srgbClr val="E10201"/>
                </a:solidFill>
                <a:uFill>
                  <a:solidFill>
                    <a:srgbClr val="FF6A00"/>
                  </a:solidFill>
                </a:uFill>
                <a:latin typeface="+mj-lt"/>
                <a:ea typeface="+mj-ea"/>
                <a:cs typeface="+mj-cs"/>
                <a:sym typeface="ヒラギノ角ゴ Pro W6"/>
              </a:rPr>
              <a:t>■カラーセンサによるライントレース</a:t>
            </a:r>
            <a:endParaRPr sz="2800">
              <a:solidFill>
                <a:srgbClr val="F30001"/>
              </a:solidFill>
              <a:uFill>
                <a:solidFill>
                  <a:srgbClr val="FF6A00"/>
                </a:solidFill>
              </a:uFill>
              <a:latin typeface="+mj-lt"/>
              <a:ea typeface="+mj-ea"/>
              <a:cs typeface="+mj-cs"/>
              <a:sym typeface="ヒラギノ角ゴ Pro W6"/>
            </a:endParaRPr>
          </a:p>
          <a:p>
            <a:pPr lvl="0">
              <a:defRPr>
                <a:uFillTx/>
              </a:defRPr>
            </a:pPr>
            <a:endParaRPr sz="2400">
              <a:solidFill>
                <a:srgbClr val="FF6A00"/>
              </a:solidFill>
              <a:uFill>
                <a:solidFill>
                  <a:srgbClr val="FF6A00"/>
                </a:solidFill>
              </a:uFill>
              <a:latin typeface="+mj-lt"/>
              <a:ea typeface="+mj-ea"/>
              <a:cs typeface="+mj-cs"/>
              <a:sym typeface="ヒラギノ角ゴ Pro W6"/>
            </a:endParaRPr>
          </a:p>
        </p:txBody>
      </p:sp>
      <p:sp>
        <p:nvSpPr>
          <p:cNvPr id="291" name="Shape 291"/>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3" name="Color.jpeg"/>
          <p:cNvPicPr/>
          <p:nvPr/>
        </p:nvPicPr>
        <p:blipFill>
          <a:blip r:embed="rId2">
            <a:extLst/>
          </a:blip>
          <a:srcRect l="6538" t="28314" r="7908" b="28314"/>
          <a:stretch>
            <a:fillRect/>
          </a:stretch>
        </p:blipFill>
        <p:spPr>
          <a:xfrm>
            <a:off x="1282700" y="1924823"/>
            <a:ext cx="6515000" cy="2477039"/>
          </a:xfrm>
          <a:prstGeom prst="rect">
            <a:avLst/>
          </a:prstGeom>
          <a:ln w="12700">
            <a:round/>
          </a:ln>
        </p:spPr>
      </p:pic>
      <p:sp>
        <p:nvSpPr>
          <p:cNvPr id="294" name="Shape 294"/>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カラーセンサ</a:t>
            </a:r>
          </a:p>
        </p:txBody>
      </p:sp>
      <p:sp>
        <p:nvSpPr>
          <p:cNvPr id="295" name="Shape 295"/>
          <p:cNvSpPr/>
          <p:nvPr/>
        </p:nvSpPr>
        <p:spPr>
          <a:xfrm>
            <a:off x="1117600" y="4902200"/>
            <a:ext cx="7315200" cy="1092200"/>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buClr>
                <a:srgbClr val="4D2F00"/>
              </a:buClr>
              <a:buFont typeface="Times New Roman"/>
              <a:defRPr>
                <a:uFillTx/>
              </a:defRPr>
            </a:pPr>
            <a:r>
              <a:rPr sz="2200">
                <a:solidFill>
                  <a:srgbClr val="FF9300"/>
                </a:solidFill>
                <a:uFill>
                  <a:solidFill>
                    <a:srgbClr val="4D2F00"/>
                  </a:solidFill>
                </a:uFill>
                <a:latin typeface="+mj-lt"/>
                <a:ea typeface="+mj-ea"/>
                <a:cs typeface="+mj-cs"/>
                <a:sym typeface="ヒラギノ角ゴ Pro W6"/>
              </a:rPr>
              <a:t>カラーセンサの測定原理</a:t>
            </a:r>
            <a:endParaRPr sz="2200">
              <a:solidFill>
                <a:srgbClr val="FF9300"/>
              </a:solidFill>
              <a:uFill>
                <a:solidFill>
                  <a:srgbClr val="4D2F00"/>
                </a:solidFill>
              </a:uFill>
              <a:latin typeface="+mj-lt"/>
              <a:ea typeface="+mj-ea"/>
              <a:cs typeface="+mj-cs"/>
              <a:sym typeface="ヒラギノ角ゴ Pro W6"/>
            </a:endParaRPr>
          </a:p>
          <a:p>
            <a:pPr lvl="0">
              <a:buClr>
                <a:srgbClr val="424242"/>
              </a:buClr>
              <a:buFont typeface="Times New Roman"/>
              <a:defRPr>
                <a:uFillTx/>
              </a:defRPr>
            </a:pPr>
            <a:r>
              <a:rPr>
                <a:solidFill>
                  <a:srgbClr val="424242"/>
                </a:solidFill>
                <a:uFill>
                  <a:solidFill>
                    <a:srgbClr val="424242"/>
                  </a:solidFill>
                </a:uFill>
                <a:latin typeface="+mn-lt"/>
                <a:ea typeface="+mn-ea"/>
                <a:cs typeface="+mn-cs"/>
                <a:sym typeface="ヒラギノ角ゴ Pro W3"/>
              </a:rPr>
              <a:t>LEDにより赤、緑、青の光を照射して、それぞれの反射量(R, G, B成分)をフォトダイオードで計測して，カラーに変換</a:t>
            </a:r>
          </a:p>
        </p:txBody>
      </p:sp>
      <p:sp>
        <p:nvSpPr>
          <p:cNvPr id="296" name="Shape 296"/>
          <p:cNvSpPr/>
          <p:nvPr/>
        </p:nvSpPr>
        <p:spPr>
          <a:xfrm>
            <a:off x="3623560" y="3064682"/>
            <a:ext cx="484876" cy="317501"/>
          </a:xfrm>
          <a:prstGeom prst="roundRect">
            <a:avLst>
              <a:gd name="adj" fmla="val 31266"/>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0" tIns="0" rIns="0" bIns="0" anchor="ctr"/>
          <a:lstStyle/>
          <a:p>
            <a:pPr lvl="0"/>
          </a:p>
        </p:txBody>
      </p:sp>
      <p:sp>
        <p:nvSpPr>
          <p:cNvPr id="297" name="Shape 297"/>
          <p:cNvSpPr/>
          <p:nvPr/>
        </p:nvSpPr>
        <p:spPr>
          <a:xfrm>
            <a:off x="3867215" y="3408403"/>
            <a:ext cx="522976" cy="67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298" name="Shape 298"/>
          <p:cNvSpPr/>
          <p:nvPr/>
        </p:nvSpPr>
        <p:spPr>
          <a:xfrm>
            <a:off x="4360619" y="3946403"/>
            <a:ext cx="1848015"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lvl="0">
              <a:defRPr sz="1800">
                <a:solidFill>
                  <a:srgbClr val="000000"/>
                </a:solidFill>
                <a:uFillTx/>
              </a:defRPr>
            </a:pPr>
            <a:r>
              <a:rPr sz="1600">
                <a:solidFill>
                  <a:srgbClr val="FFFFFF"/>
                </a:solidFill>
                <a:uFill>
                  <a:solidFill/>
                </a:uFill>
              </a:rPr>
              <a:t>フォトダイオード</a:t>
            </a:r>
          </a:p>
        </p:txBody>
      </p:sp>
      <p:sp>
        <p:nvSpPr>
          <p:cNvPr id="299" name="Shape 299"/>
          <p:cNvSpPr/>
          <p:nvPr/>
        </p:nvSpPr>
        <p:spPr>
          <a:xfrm>
            <a:off x="3623560" y="2701911"/>
            <a:ext cx="484876" cy="317501"/>
          </a:xfrm>
          <a:prstGeom prst="roundRect">
            <a:avLst>
              <a:gd name="adj" fmla="val 31266"/>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0" tIns="0" rIns="0" bIns="0" anchor="ctr"/>
          <a:lstStyle/>
          <a:p>
            <a:pPr lvl="0"/>
          </a:p>
        </p:txBody>
      </p:sp>
      <p:sp>
        <p:nvSpPr>
          <p:cNvPr id="300" name="Shape 300"/>
          <p:cNvSpPr/>
          <p:nvPr/>
        </p:nvSpPr>
        <p:spPr>
          <a:xfrm flipH="1" rot="10800000">
            <a:off x="3867215" y="2271775"/>
            <a:ext cx="522976" cy="34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301" name="Shape 301"/>
          <p:cNvSpPr/>
          <p:nvPr/>
        </p:nvSpPr>
        <p:spPr>
          <a:xfrm>
            <a:off x="4360619" y="2134663"/>
            <a:ext cx="1848015"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lvl="0">
              <a:defRPr sz="1800">
                <a:solidFill>
                  <a:srgbClr val="000000"/>
                </a:solidFill>
                <a:uFillTx/>
              </a:defRPr>
            </a:pPr>
            <a:r>
              <a:rPr sz="1600">
                <a:solidFill>
                  <a:srgbClr val="FFFFFF"/>
                </a:solidFill>
                <a:uFill>
                  <a:solidFill/>
                </a:uFill>
              </a:rPr>
              <a:t>LED</a:t>
            </a:r>
          </a:p>
        </p:txBody>
      </p:sp>
      <p:sp>
        <p:nvSpPr>
          <p:cNvPr id="302" name="Shape 302"/>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カラーセンサ</a:t>
            </a:r>
          </a:p>
        </p:txBody>
      </p:sp>
      <p:sp>
        <p:nvSpPr>
          <p:cNvPr id="305" name="Shape 305"/>
          <p:cNvSpPr/>
          <p:nvPr>
            <p:ph type="body" idx="1"/>
          </p:nvPr>
        </p:nvSpPr>
        <p:spPr>
          <a:prstGeom prst="rect">
            <a:avLst/>
          </a:prstGeom>
        </p:spPr>
        <p:txBody>
          <a:bodyPr/>
          <a:lstStyle/>
          <a:p>
            <a:pPr lvl="0">
              <a:defRPr sz="1800">
                <a:uFillTx/>
              </a:defRPr>
            </a:pPr>
            <a:r>
              <a:rPr sz="2200">
                <a:uFill>
                  <a:solidFill/>
                </a:uFill>
              </a:rPr>
              <a:t>二種類のしくみで色や光の強さを計測</a:t>
            </a:r>
          </a:p>
        </p:txBody>
      </p:sp>
      <p:pic>
        <p:nvPicPr>
          <p:cNvPr id="306" name="colorsensor.png"/>
          <p:cNvPicPr/>
          <p:nvPr/>
        </p:nvPicPr>
        <p:blipFill>
          <a:blip r:embed="rId2">
            <a:extLst/>
          </a:blip>
          <a:srcRect l="42866" t="38668" r="27743" b="27798"/>
          <a:stretch>
            <a:fillRect/>
          </a:stretch>
        </p:blipFill>
        <p:spPr>
          <a:xfrm>
            <a:off x="2843837" y="2356032"/>
            <a:ext cx="1467347" cy="1199507"/>
          </a:xfrm>
          <a:prstGeom prst="rect">
            <a:avLst/>
          </a:prstGeom>
          <a:ln w="12700">
            <a:round/>
          </a:ln>
        </p:spPr>
      </p:pic>
      <p:sp>
        <p:nvSpPr>
          <p:cNvPr id="307" name="Shape 307"/>
          <p:cNvSpPr/>
          <p:nvPr/>
        </p:nvSpPr>
        <p:spPr>
          <a:xfrm flipH="1" rot="4800000">
            <a:off x="2217494" y="2210445"/>
            <a:ext cx="170338" cy="1662170"/>
          </a:xfrm>
          <a:custGeom>
            <a:avLst/>
            <a:gdLst/>
            <a:ahLst/>
            <a:cxnLst>
              <a:cxn ang="0">
                <a:pos x="wd2" y="hd2"/>
              </a:cxn>
              <a:cxn ang="5400000">
                <a:pos x="wd2" y="hd2"/>
              </a:cxn>
              <a:cxn ang="10800000">
                <a:pos x="wd2" y="hd2"/>
              </a:cxn>
              <a:cxn ang="16200000">
                <a:pos x="wd2" y="hd2"/>
              </a:cxn>
            </a:cxnLst>
            <a:rect l="0" t="0" r="r" b="b"/>
            <a:pathLst>
              <a:path w="21445" h="21566" fill="norm" stroke="1" extrusionOk="0">
                <a:moveTo>
                  <a:pt x="118" y="0"/>
                </a:moveTo>
                <a:lnTo>
                  <a:pt x="121" y="17447"/>
                </a:lnTo>
                <a:cubicBezTo>
                  <a:pt x="-155" y="18345"/>
                  <a:pt x="38" y="19233"/>
                  <a:pt x="742" y="20089"/>
                </a:cubicBezTo>
                <a:cubicBezTo>
                  <a:pt x="1387" y="20872"/>
                  <a:pt x="4471" y="21600"/>
                  <a:pt x="10812" y="21565"/>
                </a:cubicBezTo>
                <a:cubicBezTo>
                  <a:pt x="16734" y="21532"/>
                  <a:pt x="19105" y="20840"/>
                  <a:pt x="19727" y="20144"/>
                </a:cubicBezTo>
                <a:cubicBezTo>
                  <a:pt x="20513" y="19266"/>
                  <a:pt x="21008" y="18384"/>
                  <a:pt x="21213" y="17502"/>
                </a:cubicBezTo>
                <a:lnTo>
                  <a:pt x="21445" y="529"/>
                </a:lnTo>
              </a:path>
            </a:pathLst>
          </a:custGeom>
          <a:ln w="50800">
            <a:solidFill>
              <a:srgbClr val="FF2600"/>
            </a:solidFill>
            <a:round/>
            <a:headEnd type="triangle"/>
          </a:ln>
        </p:spPr>
        <p:txBody>
          <a:bodyPr lIns="0" tIns="0" rIns="0" bIns="0"/>
          <a:lstStyle/>
          <a:p>
            <a:pPr lvl="0">
              <a:defRPr sz="2200"/>
            </a:pPr>
          </a:p>
        </p:txBody>
      </p:sp>
      <p:sp>
        <p:nvSpPr>
          <p:cNvPr id="308" name="Shape 308"/>
          <p:cNvSpPr/>
          <p:nvPr/>
        </p:nvSpPr>
        <p:spPr>
          <a:xfrm>
            <a:off x="1018573" y="2509875"/>
            <a:ext cx="1066489" cy="14346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211"/>
                </a:lnTo>
                <a:lnTo>
                  <a:pt x="21600" y="21600"/>
                </a:lnTo>
                <a:lnTo>
                  <a:pt x="21600" y="8698"/>
                </a:lnTo>
                <a:lnTo>
                  <a:pt x="0" y="0"/>
                </a:lnTo>
                <a:close/>
              </a:path>
            </a:pathLst>
          </a:custGeom>
          <a:ln w="25400">
            <a:solidFill>
              <a:srgbClr val="5E5E5E"/>
            </a:solidFill>
            <a:miter lim="400000"/>
          </a:ln>
        </p:spPr>
        <p:txBody>
          <a:bodyPr lIns="0" tIns="0" rIns="0" bIns="0" anchor="ctr"/>
          <a:lstStyle/>
          <a:p>
            <a:pPr lvl="0"/>
          </a:p>
        </p:txBody>
      </p:sp>
      <p:sp>
        <p:nvSpPr>
          <p:cNvPr id="309" name="Shape 309"/>
          <p:cNvSpPr/>
          <p:nvPr/>
        </p:nvSpPr>
        <p:spPr>
          <a:xfrm>
            <a:off x="5069861" y="2060738"/>
            <a:ext cx="439456" cy="43945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srgbClr val="85888D"/>
            </a:solidFill>
            <a:miter lim="400000"/>
          </a:ln>
        </p:spPr>
        <p:txBody>
          <a:bodyPr lIns="0" tIns="0" rIns="0" bIns="0" anchor="ctr"/>
          <a:lstStyle/>
          <a:p>
            <a:pPr lvl="0"/>
          </a:p>
        </p:txBody>
      </p:sp>
      <p:sp>
        <p:nvSpPr>
          <p:cNvPr id="310" name="Shape 310"/>
          <p:cNvSpPr/>
          <p:nvPr/>
        </p:nvSpPr>
        <p:spPr>
          <a:xfrm>
            <a:off x="5069861" y="2577452"/>
            <a:ext cx="439456" cy="43945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900"/>
          </a:solidFill>
          <a:ln w="25400">
            <a:solidFill>
              <a:srgbClr val="85888D"/>
            </a:solidFill>
            <a:miter lim="400000"/>
          </a:ln>
        </p:spPr>
        <p:txBody>
          <a:bodyPr lIns="0" tIns="0" rIns="0" bIns="0" anchor="ctr"/>
          <a:lstStyle/>
          <a:p>
            <a:pPr lvl="0"/>
          </a:p>
        </p:txBody>
      </p:sp>
      <p:sp>
        <p:nvSpPr>
          <p:cNvPr id="311" name="Shape 311"/>
          <p:cNvSpPr/>
          <p:nvPr/>
        </p:nvSpPr>
        <p:spPr>
          <a:xfrm>
            <a:off x="5069861" y="3094166"/>
            <a:ext cx="439456" cy="43945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433FF"/>
          </a:solidFill>
          <a:ln w="25400">
            <a:solidFill>
              <a:srgbClr val="85888D"/>
            </a:solidFill>
            <a:miter lim="400000"/>
          </a:ln>
        </p:spPr>
        <p:txBody>
          <a:bodyPr lIns="0" tIns="0" rIns="0" bIns="0" anchor="ctr"/>
          <a:lstStyle/>
          <a:p>
            <a:pPr lvl="0"/>
          </a:p>
        </p:txBody>
      </p:sp>
      <p:sp>
        <p:nvSpPr>
          <p:cNvPr id="312" name="Shape 312"/>
          <p:cNvSpPr/>
          <p:nvPr/>
        </p:nvSpPr>
        <p:spPr>
          <a:xfrm>
            <a:off x="4846079" y="1953911"/>
            <a:ext cx="831844" cy="1686538"/>
          </a:xfrm>
          <a:prstGeom prst="rect">
            <a:avLst/>
          </a:prstGeom>
          <a:ln w="25400">
            <a:solidFill>
              <a:srgbClr val="85888D"/>
            </a:solidFill>
            <a:miter lim="400000"/>
          </a:ln>
        </p:spPr>
        <p:txBody>
          <a:bodyPr lIns="50800" tIns="50800" rIns="50800" bIns="50800" anchor="ctr"/>
          <a:lstStyle/>
          <a:p>
            <a:pPr lvl="0"/>
          </a:p>
        </p:txBody>
      </p:sp>
      <p:sp>
        <p:nvSpPr>
          <p:cNvPr id="313" name="Shape 313"/>
          <p:cNvSpPr/>
          <p:nvPr/>
        </p:nvSpPr>
        <p:spPr>
          <a:xfrm>
            <a:off x="4494476" y="3658446"/>
            <a:ext cx="1595971" cy="287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RGB値</a:t>
            </a:r>
          </a:p>
        </p:txBody>
      </p:sp>
      <p:sp>
        <p:nvSpPr>
          <p:cNvPr id="314" name="Shape 314"/>
          <p:cNvSpPr/>
          <p:nvPr/>
        </p:nvSpPr>
        <p:spPr>
          <a:xfrm>
            <a:off x="4636217" y="2280466"/>
            <a:ext cx="438437" cy="1"/>
          </a:xfrm>
          <a:prstGeom prst="line">
            <a:avLst/>
          </a:prstGeom>
          <a:ln w="25400">
            <a:solidFill/>
            <a:miter lim="400000"/>
            <a:tailEnd type="triangle"/>
          </a:ln>
        </p:spPr>
        <p:txBody>
          <a:bodyPr lIns="0" tIns="0" rIns="0" bIns="0" anchor="ctr"/>
          <a:lstStyle/>
          <a:p>
            <a:pPr lvl="0"/>
          </a:p>
        </p:txBody>
      </p:sp>
      <p:sp>
        <p:nvSpPr>
          <p:cNvPr id="315" name="Shape 315"/>
          <p:cNvSpPr/>
          <p:nvPr/>
        </p:nvSpPr>
        <p:spPr>
          <a:xfrm>
            <a:off x="4217410" y="2797179"/>
            <a:ext cx="857244" cy="1"/>
          </a:xfrm>
          <a:prstGeom prst="line">
            <a:avLst/>
          </a:prstGeom>
          <a:ln w="25400">
            <a:solidFill/>
            <a:miter lim="400000"/>
            <a:tailEnd type="triangle"/>
          </a:ln>
        </p:spPr>
        <p:txBody>
          <a:bodyPr lIns="0" tIns="0" rIns="0" bIns="0" anchor="ctr"/>
          <a:lstStyle/>
          <a:p>
            <a:pPr lvl="0"/>
          </a:p>
        </p:txBody>
      </p:sp>
      <p:sp>
        <p:nvSpPr>
          <p:cNvPr id="316" name="Shape 316"/>
          <p:cNvSpPr/>
          <p:nvPr/>
        </p:nvSpPr>
        <p:spPr>
          <a:xfrm>
            <a:off x="4636217" y="3313893"/>
            <a:ext cx="438437" cy="1"/>
          </a:xfrm>
          <a:prstGeom prst="line">
            <a:avLst/>
          </a:prstGeom>
          <a:ln w="25400">
            <a:solidFill/>
            <a:miter lim="400000"/>
            <a:tailEnd type="triangle"/>
          </a:ln>
        </p:spPr>
        <p:txBody>
          <a:bodyPr lIns="0" tIns="0" rIns="0" bIns="0" anchor="ctr"/>
          <a:lstStyle/>
          <a:p>
            <a:pPr lvl="0"/>
          </a:p>
        </p:txBody>
      </p:sp>
      <p:sp>
        <p:nvSpPr>
          <p:cNvPr id="317" name="Shape 317"/>
          <p:cNvSpPr/>
          <p:nvPr/>
        </p:nvSpPr>
        <p:spPr>
          <a:xfrm flipV="1">
            <a:off x="4646031" y="2274436"/>
            <a:ext cx="1" cy="1045488"/>
          </a:xfrm>
          <a:prstGeom prst="line">
            <a:avLst/>
          </a:prstGeom>
          <a:ln w="25400">
            <a:solidFill/>
            <a:miter lim="400000"/>
          </a:ln>
        </p:spPr>
        <p:txBody>
          <a:bodyPr lIns="0" tIns="0" rIns="0" bIns="0" anchor="ctr"/>
          <a:lstStyle/>
          <a:p>
            <a:pPr lvl="0"/>
          </a:p>
        </p:txBody>
      </p:sp>
      <p:sp>
        <p:nvSpPr>
          <p:cNvPr id="318" name="Shape 318"/>
          <p:cNvSpPr/>
          <p:nvPr/>
        </p:nvSpPr>
        <p:spPr>
          <a:xfrm>
            <a:off x="5510269" y="2280466"/>
            <a:ext cx="438437" cy="1"/>
          </a:xfrm>
          <a:prstGeom prst="line">
            <a:avLst/>
          </a:prstGeom>
          <a:ln w="25400">
            <a:solidFill/>
            <a:miter lim="400000"/>
          </a:ln>
        </p:spPr>
        <p:txBody>
          <a:bodyPr lIns="0" tIns="0" rIns="0" bIns="0" anchor="ctr"/>
          <a:lstStyle/>
          <a:p>
            <a:pPr lvl="0"/>
          </a:p>
        </p:txBody>
      </p:sp>
      <p:sp>
        <p:nvSpPr>
          <p:cNvPr id="319" name="Shape 319"/>
          <p:cNvSpPr/>
          <p:nvPr/>
        </p:nvSpPr>
        <p:spPr>
          <a:xfrm>
            <a:off x="5527153" y="2797179"/>
            <a:ext cx="715704" cy="1"/>
          </a:xfrm>
          <a:prstGeom prst="line">
            <a:avLst/>
          </a:prstGeom>
          <a:ln w="25400">
            <a:solidFill/>
            <a:miter lim="400000"/>
            <a:tailEnd type="triangle"/>
          </a:ln>
        </p:spPr>
        <p:txBody>
          <a:bodyPr lIns="0" tIns="0" rIns="0" bIns="0" anchor="ctr"/>
          <a:lstStyle/>
          <a:p>
            <a:pPr lvl="0"/>
          </a:p>
        </p:txBody>
      </p:sp>
      <p:sp>
        <p:nvSpPr>
          <p:cNvPr id="320" name="Shape 320"/>
          <p:cNvSpPr/>
          <p:nvPr/>
        </p:nvSpPr>
        <p:spPr>
          <a:xfrm>
            <a:off x="5510269" y="3313893"/>
            <a:ext cx="438437" cy="1"/>
          </a:xfrm>
          <a:prstGeom prst="line">
            <a:avLst/>
          </a:prstGeom>
          <a:ln w="25400">
            <a:solidFill/>
            <a:miter lim="400000"/>
          </a:ln>
        </p:spPr>
        <p:txBody>
          <a:bodyPr lIns="0" tIns="0" rIns="0" bIns="0" anchor="ctr"/>
          <a:lstStyle/>
          <a:p>
            <a:pPr lvl="0"/>
          </a:p>
        </p:txBody>
      </p:sp>
      <p:sp>
        <p:nvSpPr>
          <p:cNvPr id="321" name="Shape 321"/>
          <p:cNvSpPr/>
          <p:nvPr/>
        </p:nvSpPr>
        <p:spPr>
          <a:xfrm flipV="1">
            <a:off x="5940300" y="2274436"/>
            <a:ext cx="1" cy="1045488"/>
          </a:xfrm>
          <a:prstGeom prst="line">
            <a:avLst/>
          </a:prstGeom>
          <a:ln w="25400">
            <a:solidFill/>
            <a:miter lim="400000"/>
          </a:ln>
        </p:spPr>
        <p:txBody>
          <a:bodyPr lIns="0" tIns="0" rIns="0" bIns="0" anchor="ctr"/>
          <a:lstStyle/>
          <a:p>
            <a:pPr lvl="0"/>
          </a:p>
        </p:txBody>
      </p:sp>
      <p:sp>
        <p:nvSpPr>
          <p:cNvPr id="322" name="Shape 322"/>
          <p:cNvSpPr/>
          <p:nvPr/>
        </p:nvSpPr>
        <p:spPr>
          <a:xfrm>
            <a:off x="6320485" y="2365201"/>
            <a:ext cx="1572240" cy="869753"/>
          </a:xfrm>
          <a:prstGeom prst="roundRect">
            <a:avLst>
              <a:gd name="adj" fmla="val 21903"/>
            </a:avLst>
          </a:prstGeom>
          <a:solidFill>
            <a:srgbClr val="FFFFFF"/>
          </a:solidFill>
          <a:ln w="25400">
            <a:solidFill>
              <a:srgbClr val="85888D"/>
            </a:solidFill>
            <a:miter lim="400000"/>
          </a:ln>
          <a:extLst>
            <a:ext uri="{C572A759-6A51-4108-AA02-DFA0A04FC94B}">
              <ma14:wrappingTextBoxFlag xmlns:ma14="http://schemas.microsoft.com/office/mac/drawingml/2011/main" val="1"/>
            </a:ext>
          </a:extLst>
        </p:spPr>
        <p:txBody>
          <a:bodyPr lIns="0" tIns="0" rIns="0" bIns="0" anchor="b"/>
          <a:lstStyle/>
          <a:p>
            <a:pPr lvl="0">
              <a:defRPr>
                <a:uFillTx/>
              </a:defRPr>
            </a:pPr>
            <a:r>
              <a:rPr>
                <a:uFill>
                  <a:solidFill/>
                </a:uFill>
                <a:latin typeface="ヒラギノ角ゴ ProN W3"/>
                <a:ea typeface="ヒラギノ角ゴ ProN W3"/>
                <a:cs typeface="ヒラギノ角ゴ ProN W3"/>
                <a:sym typeface="ヒラギノ角ゴ ProN W3"/>
              </a:rPr>
              <a:t>色</a:t>
            </a:r>
            <a:endParaRPr>
              <a:uFill>
                <a:solidFill/>
              </a:uFill>
              <a:latin typeface="ヒラギノ角ゴ ProN W3"/>
              <a:ea typeface="ヒラギノ角ゴ ProN W3"/>
              <a:cs typeface="ヒラギノ角ゴ ProN W3"/>
              <a:sym typeface="ヒラギノ角ゴ ProN W3"/>
            </a:endParaRPr>
          </a:p>
          <a:p>
            <a:pPr lvl="0">
              <a:defRPr>
                <a:uFillTx/>
              </a:defRPr>
            </a:pPr>
            <a:r>
              <a:rPr>
                <a:uFill>
                  <a:solidFill/>
                </a:uFill>
                <a:latin typeface="ヒラギノ角ゴ ProN W3"/>
                <a:ea typeface="ヒラギノ角ゴ ProN W3"/>
                <a:cs typeface="ヒラギノ角ゴ ProN W3"/>
                <a:sym typeface="ヒラギノ角ゴ ProN W3"/>
              </a:rPr>
              <a:t>反射光の強さ</a:t>
            </a:r>
          </a:p>
        </p:txBody>
      </p:sp>
      <p:pic>
        <p:nvPicPr>
          <p:cNvPr id="323" name="colorsensor.png"/>
          <p:cNvPicPr/>
          <p:nvPr/>
        </p:nvPicPr>
        <p:blipFill>
          <a:blip r:embed="rId2">
            <a:extLst/>
          </a:blip>
          <a:srcRect l="42866" t="38668" r="27743" b="27798"/>
          <a:stretch>
            <a:fillRect/>
          </a:stretch>
        </p:blipFill>
        <p:spPr>
          <a:xfrm>
            <a:off x="2843837" y="4882790"/>
            <a:ext cx="1467347" cy="1199506"/>
          </a:xfrm>
          <a:prstGeom prst="rect">
            <a:avLst/>
          </a:prstGeom>
          <a:ln w="12700">
            <a:round/>
          </a:ln>
        </p:spPr>
      </p:pic>
      <p:sp>
        <p:nvSpPr>
          <p:cNvPr id="324" name="Shape 324"/>
          <p:cNvSpPr/>
          <p:nvPr/>
        </p:nvSpPr>
        <p:spPr>
          <a:xfrm>
            <a:off x="5069861" y="4587495"/>
            <a:ext cx="439456" cy="43945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srgbClr val="85888D"/>
            </a:solidFill>
            <a:miter lim="400000"/>
          </a:ln>
        </p:spPr>
        <p:txBody>
          <a:bodyPr lIns="0" tIns="0" rIns="0" bIns="0" anchor="ctr"/>
          <a:lstStyle/>
          <a:p>
            <a:pPr lvl="0"/>
          </a:p>
        </p:txBody>
      </p:sp>
      <p:sp>
        <p:nvSpPr>
          <p:cNvPr id="325" name="Shape 325"/>
          <p:cNvSpPr/>
          <p:nvPr/>
        </p:nvSpPr>
        <p:spPr>
          <a:xfrm>
            <a:off x="5069861" y="5104209"/>
            <a:ext cx="439456" cy="43945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900"/>
          </a:solidFill>
          <a:ln w="25400">
            <a:solidFill>
              <a:srgbClr val="85888D"/>
            </a:solidFill>
            <a:miter lim="400000"/>
          </a:ln>
        </p:spPr>
        <p:txBody>
          <a:bodyPr lIns="0" tIns="0" rIns="0" bIns="0" anchor="ctr"/>
          <a:lstStyle/>
          <a:p>
            <a:pPr lvl="0"/>
          </a:p>
        </p:txBody>
      </p:sp>
      <p:sp>
        <p:nvSpPr>
          <p:cNvPr id="326" name="Shape 326"/>
          <p:cNvSpPr/>
          <p:nvPr/>
        </p:nvSpPr>
        <p:spPr>
          <a:xfrm>
            <a:off x="5069861" y="5620923"/>
            <a:ext cx="439456" cy="43945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433FF"/>
          </a:solidFill>
          <a:ln w="25400">
            <a:solidFill>
              <a:srgbClr val="85888D"/>
            </a:solidFill>
            <a:miter lim="400000"/>
          </a:ln>
        </p:spPr>
        <p:txBody>
          <a:bodyPr lIns="0" tIns="0" rIns="0" bIns="0" anchor="ctr"/>
          <a:lstStyle/>
          <a:p>
            <a:pPr lvl="0"/>
          </a:p>
        </p:txBody>
      </p:sp>
      <p:sp>
        <p:nvSpPr>
          <p:cNvPr id="327" name="Shape 327"/>
          <p:cNvSpPr/>
          <p:nvPr/>
        </p:nvSpPr>
        <p:spPr>
          <a:xfrm>
            <a:off x="4846079" y="4480668"/>
            <a:ext cx="831844" cy="1686538"/>
          </a:xfrm>
          <a:prstGeom prst="rect">
            <a:avLst/>
          </a:prstGeom>
          <a:ln w="25400">
            <a:solidFill>
              <a:srgbClr val="85888D"/>
            </a:solidFill>
            <a:miter lim="400000"/>
          </a:ln>
        </p:spPr>
        <p:txBody>
          <a:bodyPr lIns="50800" tIns="50800" rIns="50800" bIns="50800" anchor="ctr"/>
          <a:lstStyle/>
          <a:p>
            <a:pPr lvl="0"/>
          </a:p>
        </p:txBody>
      </p:sp>
      <p:sp>
        <p:nvSpPr>
          <p:cNvPr id="328" name="Shape 328"/>
          <p:cNvSpPr/>
          <p:nvPr/>
        </p:nvSpPr>
        <p:spPr>
          <a:xfrm>
            <a:off x="4494476" y="6188793"/>
            <a:ext cx="1595971" cy="287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RGB値</a:t>
            </a:r>
          </a:p>
        </p:txBody>
      </p:sp>
      <p:sp>
        <p:nvSpPr>
          <p:cNvPr id="329" name="Shape 329"/>
          <p:cNvSpPr/>
          <p:nvPr/>
        </p:nvSpPr>
        <p:spPr>
          <a:xfrm>
            <a:off x="4636217" y="4807223"/>
            <a:ext cx="438437" cy="1"/>
          </a:xfrm>
          <a:prstGeom prst="line">
            <a:avLst/>
          </a:prstGeom>
          <a:ln w="25400">
            <a:solidFill/>
            <a:miter lim="400000"/>
            <a:tailEnd type="triangle"/>
          </a:ln>
        </p:spPr>
        <p:txBody>
          <a:bodyPr lIns="0" tIns="0" rIns="0" bIns="0" anchor="ctr"/>
          <a:lstStyle/>
          <a:p>
            <a:pPr lvl="0"/>
          </a:p>
        </p:txBody>
      </p:sp>
      <p:sp>
        <p:nvSpPr>
          <p:cNvPr id="330" name="Shape 330"/>
          <p:cNvSpPr/>
          <p:nvPr/>
        </p:nvSpPr>
        <p:spPr>
          <a:xfrm>
            <a:off x="4217410" y="5323937"/>
            <a:ext cx="857244" cy="1"/>
          </a:xfrm>
          <a:prstGeom prst="line">
            <a:avLst/>
          </a:prstGeom>
          <a:ln w="25400">
            <a:solidFill/>
            <a:miter lim="400000"/>
            <a:tailEnd type="triangle"/>
          </a:ln>
        </p:spPr>
        <p:txBody>
          <a:bodyPr lIns="0" tIns="0" rIns="0" bIns="0" anchor="ctr"/>
          <a:lstStyle/>
          <a:p>
            <a:pPr lvl="0"/>
          </a:p>
        </p:txBody>
      </p:sp>
      <p:sp>
        <p:nvSpPr>
          <p:cNvPr id="331" name="Shape 331"/>
          <p:cNvSpPr/>
          <p:nvPr/>
        </p:nvSpPr>
        <p:spPr>
          <a:xfrm>
            <a:off x="4636217" y="5840651"/>
            <a:ext cx="438437" cy="1"/>
          </a:xfrm>
          <a:prstGeom prst="line">
            <a:avLst/>
          </a:prstGeom>
          <a:ln w="25400">
            <a:solidFill/>
            <a:miter lim="400000"/>
            <a:tailEnd type="triangle"/>
          </a:ln>
        </p:spPr>
        <p:txBody>
          <a:bodyPr lIns="0" tIns="0" rIns="0" bIns="0" anchor="ctr"/>
          <a:lstStyle/>
          <a:p>
            <a:pPr lvl="0"/>
          </a:p>
        </p:txBody>
      </p:sp>
      <p:sp>
        <p:nvSpPr>
          <p:cNvPr id="332" name="Shape 332"/>
          <p:cNvSpPr/>
          <p:nvPr/>
        </p:nvSpPr>
        <p:spPr>
          <a:xfrm flipV="1">
            <a:off x="4646031" y="4801193"/>
            <a:ext cx="1" cy="1045489"/>
          </a:xfrm>
          <a:prstGeom prst="line">
            <a:avLst/>
          </a:prstGeom>
          <a:ln w="25400">
            <a:solidFill/>
            <a:miter lim="400000"/>
          </a:ln>
        </p:spPr>
        <p:txBody>
          <a:bodyPr lIns="0" tIns="0" rIns="0" bIns="0" anchor="ctr"/>
          <a:lstStyle/>
          <a:p>
            <a:pPr lvl="0"/>
          </a:p>
        </p:txBody>
      </p:sp>
      <p:sp>
        <p:nvSpPr>
          <p:cNvPr id="333" name="Shape 333"/>
          <p:cNvSpPr/>
          <p:nvPr/>
        </p:nvSpPr>
        <p:spPr>
          <a:xfrm>
            <a:off x="5510269" y="4807223"/>
            <a:ext cx="438437" cy="1"/>
          </a:xfrm>
          <a:prstGeom prst="line">
            <a:avLst/>
          </a:prstGeom>
          <a:ln w="25400">
            <a:solidFill/>
            <a:miter lim="400000"/>
          </a:ln>
        </p:spPr>
        <p:txBody>
          <a:bodyPr lIns="0" tIns="0" rIns="0" bIns="0" anchor="ctr"/>
          <a:lstStyle/>
          <a:p>
            <a:pPr lvl="0"/>
          </a:p>
        </p:txBody>
      </p:sp>
      <p:sp>
        <p:nvSpPr>
          <p:cNvPr id="334" name="Shape 334"/>
          <p:cNvSpPr/>
          <p:nvPr/>
        </p:nvSpPr>
        <p:spPr>
          <a:xfrm>
            <a:off x="5527153" y="5323937"/>
            <a:ext cx="715704" cy="1"/>
          </a:xfrm>
          <a:prstGeom prst="line">
            <a:avLst/>
          </a:prstGeom>
          <a:ln w="25400">
            <a:solidFill/>
            <a:miter lim="400000"/>
            <a:tailEnd type="triangle"/>
          </a:ln>
        </p:spPr>
        <p:txBody>
          <a:bodyPr lIns="0" tIns="0" rIns="0" bIns="0" anchor="ctr"/>
          <a:lstStyle/>
          <a:p>
            <a:pPr lvl="0"/>
          </a:p>
        </p:txBody>
      </p:sp>
      <p:sp>
        <p:nvSpPr>
          <p:cNvPr id="335" name="Shape 335"/>
          <p:cNvSpPr/>
          <p:nvPr/>
        </p:nvSpPr>
        <p:spPr>
          <a:xfrm>
            <a:off x="5510269" y="5840651"/>
            <a:ext cx="438437" cy="1"/>
          </a:xfrm>
          <a:prstGeom prst="line">
            <a:avLst/>
          </a:prstGeom>
          <a:ln w="25400">
            <a:solidFill/>
            <a:miter lim="400000"/>
          </a:ln>
        </p:spPr>
        <p:txBody>
          <a:bodyPr lIns="0" tIns="0" rIns="0" bIns="0" anchor="ctr"/>
          <a:lstStyle/>
          <a:p>
            <a:pPr lvl="0"/>
          </a:p>
        </p:txBody>
      </p:sp>
      <p:sp>
        <p:nvSpPr>
          <p:cNvPr id="336" name="Shape 336"/>
          <p:cNvSpPr/>
          <p:nvPr/>
        </p:nvSpPr>
        <p:spPr>
          <a:xfrm flipV="1">
            <a:off x="5940300" y="4801193"/>
            <a:ext cx="1" cy="1045489"/>
          </a:xfrm>
          <a:prstGeom prst="line">
            <a:avLst/>
          </a:prstGeom>
          <a:ln w="25400">
            <a:solidFill/>
            <a:miter lim="400000"/>
          </a:ln>
        </p:spPr>
        <p:txBody>
          <a:bodyPr lIns="0" tIns="0" rIns="0" bIns="0" anchor="ctr"/>
          <a:lstStyle/>
          <a:p>
            <a:pPr lvl="0"/>
          </a:p>
        </p:txBody>
      </p:sp>
      <p:sp>
        <p:nvSpPr>
          <p:cNvPr id="337" name="Shape 337"/>
          <p:cNvSpPr/>
          <p:nvPr/>
        </p:nvSpPr>
        <p:spPr>
          <a:xfrm>
            <a:off x="6288020" y="5105475"/>
            <a:ext cx="2023239" cy="439456"/>
          </a:xfrm>
          <a:prstGeom prst="roundRect">
            <a:avLst>
              <a:gd name="adj" fmla="val 43349"/>
            </a:avLst>
          </a:prstGeom>
          <a:solidFill>
            <a:srgbClr val="FFFFFF"/>
          </a:solidFill>
          <a:ln w="25400">
            <a:solidFill>
              <a:srgbClr val="85888D"/>
            </a:solidFill>
            <a:miter lim="400000"/>
          </a:ln>
          <a:extLst>
            <a:ext uri="{C572A759-6A51-4108-AA02-DFA0A04FC94B}">
              <ma14:wrappingTextBoxFlag xmlns:ma14="http://schemas.microsoft.com/office/mac/drawingml/2011/main" val="1"/>
            </a:ext>
          </a:extLst>
        </p:spPr>
        <p:txBody>
          <a:bodyPr lIns="0" tIns="0" rIns="0" bIns="0" anchor="b"/>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周辺の光の強さ</a:t>
            </a:r>
          </a:p>
        </p:txBody>
      </p:sp>
      <p:sp>
        <p:nvSpPr>
          <p:cNvPr id="338" name="Shape 338"/>
          <p:cNvSpPr/>
          <p:nvPr/>
        </p:nvSpPr>
        <p:spPr>
          <a:xfrm>
            <a:off x="769213" y="5169417"/>
            <a:ext cx="1199357" cy="119935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7E79"/>
              </a:gs>
              <a:gs pos="29523">
                <a:srgbClr val="FFBEBC"/>
              </a:gs>
              <a:gs pos="66402">
                <a:srgbClr val="FFFFFF"/>
              </a:gs>
            </a:gsLst>
            <a:path path="circle">
              <a:fillToRect l="37721" t="-19636" r="62278" b="119636"/>
            </a:path>
          </a:gradFill>
          <a:ln w="12700">
            <a:miter lim="400000"/>
          </a:ln>
        </p:spPr>
        <p:txBody>
          <a:bodyPr lIns="0" tIns="0" rIns="0" bIns="0" anchor="ctr"/>
          <a:lstStyle/>
          <a:p>
            <a:pPr lvl="0"/>
          </a:p>
        </p:txBody>
      </p:sp>
      <p:sp>
        <p:nvSpPr>
          <p:cNvPr id="339" name="Shape 339"/>
          <p:cNvSpPr/>
          <p:nvPr/>
        </p:nvSpPr>
        <p:spPr>
          <a:xfrm flipV="1">
            <a:off x="1503266" y="5533735"/>
            <a:ext cx="1591092" cy="211441"/>
          </a:xfrm>
          <a:prstGeom prst="line">
            <a:avLst/>
          </a:prstGeom>
          <a:ln w="50800">
            <a:solidFill>
              <a:srgbClr val="FF2600"/>
            </a:solidFill>
            <a:prstDash val="sysDot"/>
            <a:miter lim="400000"/>
            <a:tailEnd type="triangle"/>
          </a:ln>
        </p:spPr>
        <p:txBody>
          <a:bodyPr lIns="0" tIns="0" rIns="0" bIns="0"/>
          <a:lstStyle/>
          <a:p>
            <a:pPr lvl="0">
              <a:defRPr sz="2200"/>
            </a:pPr>
          </a:p>
        </p:txBody>
      </p:sp>
      <p:sp>
        <p:nvSpPr>
          <p:cNvPr id="340" name="Shape 340"/>
          <p:cNvSpPr/>
          <p:nvPr/>
        </p:nvSpPr>
        <p:spPr>
          <a:xfrm>
            <a:off x="689608" y="1731129"/>
            <a:ext cx="7765248" cy="2342435"/>
          </a:xfrm>
          <a:prstGeom prst="roundRect">
            <a:avLst>
              <a:gd name="adj" fmla="val 13048"/>
            </a:avLst>
          </a:prstGeom>
          <a:ln w="12700">
            <a:solidFill/>
            <a:round/>
          </a:ln>
        </p:spPr>
        <p:txBody>
          <a:bodyPr lIns="0" tIns="0" rIns="0" bIns="0" anchor="ctr"/>
          <a:lstStyle/>
          <a:p>
            <a:pPr lvl="0"/>
          </a:p>
        </p:txBody>
      </p:sp>
      <p:sp>
        <p:nvSpPr>
          <p:cNvPr id="341" name="Shape 341"/>
          <p:cNvSpPr/>
          <p:nvPr/>
        </p:nvSpPr>
        <p:spPr>
          <a:xfrm>
            <a:off x="689608" y="4254891"/>
            <a:ext cx="7765248" cy="2342435"/>
          </a:xfrm>
          <a:prstGeom prst="roundRect">
            <a:avLst>
              <a:gd name="adj" fmla="val 13048"/>
            </a:avLst>
          </a:prstGeom>
          <a:ln w="12700">
            <a:solidFill/>
            <a:round/>
          </a:ln>
        </p:spPr>
        <p:txBody>
          <a:bodyPr lIns="0" tIns="0" rIns="0" bIns="0" anchor="ctr"/>
          <a:lstStyle/>
          <a:p>
            <a:pPr lvl="0"/>
          </a:p>
        </p:txBody>
      </p:sp>
      <p:sp>
        <p:nvSpPr>
          <p:cNvPr id="342" name="Shape 342"/>
          <p:cNvSpPr/>
          <p:nvPr/>
        </p:nvSpPr>
        <p:spPr>
          <a:xfrm>
            <a:off x="3204849" y="3084507"/>
            <a:ext cx="212941" cy="67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12700">
            <a:solidFill>
              <a:srgbClr val="D6D6D6"/>
            </a:solidFill>
            <a:round/>
            <a:headEnd type="triangle"/>
          </a:ln>
        </p:spPr>
        <p:txBody>
          <a:bodyPr lIns="0" tIns="0" rIns="0" bIns="0"/>
          <a:lstStyle/>
          <a:p>
            <a:pPr lvl="0"/>
          </a:p>
        </p:txBody>
      </p:sp>
      <p:sp>
        <p:nvSpPr>
          <p:cNvPr id="343" name="Shape 343"/>
          <p:cNvSpPr/>
          <p:nvPr/>
        </p:nvSpPr>
        <p:spPr>
          <a:xfrm>
            <a:off x="3317615" y="3621788"/>
            <a:ext cx="1357377"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lvl="0">
              <a:defRPr sz="1800">
                <a:uFillTx/>
              </a:defRPr>
            </a:pPr>
            <a:r>
              <a:rPr sz="1200">
                <a:uFill>
                  <a:solidFill/>
                </a:uFill>
              </a:rPr>
              <a:t>フォトダイオード</a:t>
            </a:r>
          </a:p>
        </p:txBody>
      </p:sp>
      <p:sp>
        <p:nvSpPr>
          <p:cNvPr id="344" name="Shape 344"/>
          <p:cNvSpPr/>
          <p:nvPr/>
        </p:nvSpPr>
        <p:spPr>
          <a:xfrm>
            <a:off x="5110882" y="2099596"/>
            <a:ext cx="32090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R</a:t>
            </a:r>
          </a:p>
        </p:txBody>
      </p:sp>
      <p:sp>
        <p:nvSpPr>
          <p:cNvPr id="345" name="Shape 345"/>
          <p:cNvSpPr/>
          <p:nvPr/>
        </p:nvSpPr>
        <p:spPr>
          <a:xfrm>
            <a:off x="5110882" y="2638328"/>
            <a:ext cx="327306"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G</a:t>
            </a:r>
          </a:p>
        </p:txBody>
      </p:sp>
      <p:sp>
        <p:nvSpPr>
          <p:cNvPr id="346" name="Shape 346"/>
          <p:cNvSpPr/>
          <p:nvPr/>
        </p:nvSpPr>
        <p:spPr>
          <a:xfrm>
            <a:off x="5110882" y="3164563"/>
            <a:ext cx="31770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B</a:t>
            </a:r>
          </a:p>
        </p:txBody>
      </p:sp>
      <p:sp>
        <p:nvSpPr>
          <p:cNvPr id="347" name="Shape 347"/>
          <p:cNvSpPr/>
          <p:nvPr/>
        </p:nvSpPr>
        <p:spPr>
          <a:xfrm>
            <a:off x="5110882" y="4630686"/>
            <a:ext cx="320905"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R</a:t>
            </a:r>
          </a:p>
        </p:txBody>
      </p:sp>
      <p:sp>
        <p:nvSpPr>
          <p:cNvPr id="348" name="Shape 348"/>
          <p:cNvSpPr/>
          <p:nvPr/>
        </p:nvSpPr>
        <p:spPr>
          <a:xfrm>
            <a:off x="5110882" y="5169417"/>
            <a:ext cx="327306"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G</a:t>
            </a:r>
          </a:p>
        </p:txBody>
      </p:sp>
      <p:sp>
        <p:nvSpPr>
          <p:cNvPr id="349" name="Shape 349"/>
          <p:cNvSpPr/>
          <p:nvPr/>
        </p:nvSpPr>
        <p:spPr>
          <a:xfrm>
            <a:off x="5110882" y="5695652"/>
            <a:ext cx="31770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B</a:t>
            </a:r>
          </a:p>
        </p:txBody>
      </p:sp>
      <p:sp>
        <p:nvSpPr>
          <p:cNvPr id="350" name="Shape 350"/>
          <p:cNvSpPr/>
          <p:nvPr/>
        </p:nvSpPr>
        <p:spPr>
          <a:xfrm>
            <a:off x="3204849" y="2112914"/>
            <a:ext cx="212941" cy="581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5797" y="0"/>
                </a:lnTo>
                <a:lnTo>
                  <a:pt x="21600" y="0"/>
                </a:lnTo>
              </a:path>
            </a:pathLst>
          </a:custGeom>
          <a:ln w="12700">
            <a:solidFill>
              <a:srgbClr val="D6D6D6"/>
            </a:solidFill>
            <a:round/>
            <a:headEnd type="triangle"/>
          </a:ln>
        </p:spPr>
        <p:txBody>
          <a:bodyPr lIns="0" tIns="0" rIns="0" bIns="0"/>
          <a:lstStyle/>
          <a:p>
            <a:pPr lvl="0"/>
          </a:p>
        </p:txBody>
      </p:sp>
      <p:sp>
        <p:nvSpPr>
          <p:cNvPr id="351" name="Shape 351"/>
          <p:cNvSpPr/>
          <p:nvPr/>
        </p:nvSpPr>
        <p:spPr>
          <a:xfrm>
            <a:off x="3355715" y="1973424"/>
            <a:ext cx="460198"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lvl="0">
              <a:defRPr sz="1800">
                <a:uFillTx/>
              </a:defRPr>
            </a:pPr>
            <a:r>
              <a:rPr sz="1200">
                <a:uFill>
                  <a:solidFill/>
                </a:uFill>
              </a:rPr>
              <a:t>LED</a:t>
            </a:r>
          </a:p>
        </p:txBody>
      </p:sp>
      <p:sp>
        <p:nvSpPr>
          <p:cNvPr id="352" name="Shape 352"/>
          <p:cNvSpPr/>
          <p:nvPr/>
        </p:nvSpPr>
        <p:spPr>
          <a:xfrm>
            <a:off x="839299" y="1918023"/>
            <a:ext cx="1595972" cy="287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1600">
                <a:latin typeface="ヒラギノ角ゴ ProN W6"/>
                <a:ea typeface="ヒラギノ角ゴ ProN W6"/>
                <a:cs typeface="ヒラギノ角ゴ ProN W6"/>
                <a:sym typeface="ヒラギノ角ゴ ProN W6"/>
              </a:defRPr>
            </a:lvl1pPr>
          </a:lstStyle>
          <a:p>
            <a:pPr lvl="0">
              <a:defRPr sz="1800">
                <a:uFillTx/>
              </a:defRPr>
            </a:pPr>
            <a:r>
              <a:rPr sz="1600">
                <a:uFill>
                  <a:solidFill/>
                </a:uFill>
              </a:rPr>
              <a:t>反射光の計測</a:t>
            </a:r>
          </a:p>
        </p:txBody>
      </p:sp>
      <p:sp>
        <p:nvSpPr>
          <p:cNvPr id="353" name="Shape 353"/>
          <p:cNvSpPr/>
          <p:nvPr/>
        </p:nvSpPr>
        <p:spPr>
          <a:xfrm>
            <a:off x="839299" y="4461916"/>
            <a:ext cx="1595972" cy="287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1600">
                <a:latin typeface="ヒラギノ角ゴ ProN W6"/>
                <a:ea typeface="ヒラギノ角ゴ ProN W6"/>
                <a:cs typeface="ヒラギノ角ゴ ProN W6"/>
                <a:sym typeface="ヒラギノ角ゴ ProN W6"/>
              </a:defRPr>
            </a:lvl1pPr>
          </a:lstStyle>
          <a:p>
            <a:pPr lvl="0">
              <a:defRPr sz="1800">
                <a:uFillTx/>
              </a:defRPr>
            </a:pPr>
            <a:r>
              <a:rPr sz="1600">
                <a:uFill>
                  <a:solidFill/>
                </a:uFill>
              </a:rPr>
              <a:t>周辺光の計測</a:t>
            </a:r>
          </a:p>
        </p:txBody>
      </p:sp>
      <p:sp>
        <p:nvSpPr>
          <p:cNvPr id="354" name="Shape 354"/>
          <p:cNvSpPr/>
          <p:nvPr/>
        </p:nvSpPr>
        <p:spPr>
          <a:xfrm>
            <a:off x="3204849" y="5614222"/>
            <a:ext cx="212941" cy="67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12700">
            <a:solidFill>
              <a:srgbClr val="D6D6D6"/>
            </a:solidFill>
            <a:round/>
            <a:headEnd type="triangle"/>
          </a:ln>
        </p:spPr>
        <p:txBody>
          <a:bodyPr lIns="0" tIns="0" rIns="0" bIns="0"/>
          <a:lstStyle/>
          <a:p>
            <a:pPr lvl="0"/>
          </a:p>
        </p:txBody>
      </p:sp>
      <p:sp>
        <p:nvSpPr>
          <p:cNvPr id="355" name="Shape 355"/>
          <p:cNvSpPr/>
          <p:nvPr/>
        </p:nvSpPr>
        <p:spPr>
          <a:xfrm>
            <a:off x="3317615" y="6151502"/>
            <a:ext cx="1357377"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lvl="0">
              <a:defRPr sz="1800">
                <a:uFillTx/>
              </a:defRPr>
            </a:pPr>
            <a:r>
              <a:rPr sz="1200">
                <a:uFill>
                  <a:solidFill/>
                </a:uFill>
              </a:rPr>
              <a:t>フォトダイオード</a:t>
            </a:r>
          </a:p>
        </p:txBody>
      </p:sp>
      <p:sp>
        <p:nvSpPr>
          <p:cNvPr id="356" name="Shape 356"/>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光の三原色とカラー（加法混色）</a:t>
            </a:r>
          </a:p>
        </p:txBody>
      </p:sp>
      <p:sp>
        <p:nvSpPr>
          <p:cNvPr id="359" name="Shape 359"/>
          <p:cNvSpPr/>
          <p:nvPr>
            <p:ph type="body" idx="1"/>
          </p:nvPr>
        </p:nvSpPr>
        <p:spPr>
          <a:prstGeom prst="rect">
            <a:avLst/>
          </a:prstGeom>
        </p:spPr>
        <p:txBody>
          <a:bodyPr/>
          <a:lstStyle/>
          <a:p>
            <a:pPr lvl="0">
              <a:defRPr sz="1800">
                <a:uFillTx/>
              </a:defRPr>
            </a:pPr>
            <a:r>
              <a:rPr sz="2200">
                <a:uFill>
                  <a:solidFill/>
                </a:uFill>
              </a:rPr>
              <a:t>赤(R)，緑(G)，青(B)の3色を組み合わせて色彩を表現</a:t>
            </a:r>
          </a:p>
        </p:txBody>
      </p:sp>
      <p:graphicFrame>
        <p:nvGraphicFramePr>
          <p:cNvPr id="360" name="Table 360"/>
          <p:cNvGraphicFramePr/>
          <p:nvPr/>
        </p:nvGraphicFramePr>
        <p:xfrm>
          <a:off x="3584692" y="2362727"/>
          <a:ext cx="4840795" cy="3343256"/>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203054"/>
                <a:gridCol w="1203054"/>
                <a:gridCol w="1203054"/>
                <a:gridCol w="1203054"/>
              </a:tblGrid>
              <a:tr h="473525">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色番号</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R</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G</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B</a:t>
                      </a:r>
                    </a:p>
                  </a:txBody>
                  <a:tcPr marL="50800" marR="50800" marT="50800" marB="50800" anchor="ctr" anchorCtr="0" horzOverflow="overflow">
                    <a:lnL w="12700">
                      <a:miter lim="400000"/>
                    </a:lnL>
                    <a:lnR w="12700">
                      <a:miter lim="400000"/>
                    </a:lnR>
                    <a:lnT w="12700">
                      <a:miter lim="400000"/>
                    </a:lnT>
                    <a:lnB w="12700">
                      <a:miter lim="400000"/>
                    </a:lnB>
                  </a:tcPr>
                </a:tc>
              </a:tr>
              <a:tr h="473525">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1: 黒</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r>
              <a:tr h="473525">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2: </a:t>
                      </a:r>
                      <a:r>
                        <a:rPr sz="2000">
                          <a:solidFill>
                            <a:srgbClr val="0433FF"/>
                          </a:solidFill>
                          <a:uFill>
                            <a:solidFill/>
                          </a:uFill>
                          <a:latin typeface="ヒラギノ角ゴ ProN W3"/>
                          <a:ea typeface="ヒラギノ角ゴ ProN W3"/>
                          <a:cs typeface="ヒラギノ角ゴ ProN W3"/>
                          <a:sym typeface="ヒラギノ角ゴ ProN W3"/>
                        </a:rPr>
                        <a:t>青</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L w="12700">
                      <a:miter lim="400000"/>
                    </a:lnL>
                    <a:lnR w="12700">
                      <a:miter lim="400000"/>
                    </a:lnR>
                    <a:lnT w="12700">
                      <a:miter lim="400000"/>
                    </a:lnT>
                    <a:lnB w="12700">
                      <a:miter lim="400000"/>
                    </a:lnB>
                  </a:tcPr>
                </a:tc>
              </a:tr>
              <a:tr h="473525">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3: </a:t>
                      </a:r>
                      <a:r>
                        <a:rPr sz="2000">
                          <a:solidFill>
                            <a:srgbClr val="00F900"/>
                          </a:solidFill>
                          <a:uFill>
                            <a:solidFill/>
                          </a:uFill>
                          <a:latin typeface="ヒラギノ角ゴ ProN W3"/>
                          <a:ea typeface="ヒラギノ角ゴ ProN W3"/>
                          <a:cs typeface="ヒラギノ角ゴ ProN W3"/>
                          <a:sym typeface="ヒラギノ角ゴ ProN W3"/>
                        </a:rPr>
                        <a:t>緑</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r>
              <a:tr h="473525">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4: </a:t>
                      </a:r>
                      <a:r>
                        <a:rPr sz="2000">
                          <a:solidFill>
                            <a:srgbClr val="FFFB00"/>
                          </a:solidFill>
                          <a:uFill>
                            <a:solidFill/>
                          </a:uFill>
                          <a:latin typeface="ヒラギノ角ゴ ProN W3"/>
                          <a:ea typeface="ヒラギノ角ゴ ProN W3"/>
                          <a:cs typeface="ヒラギノ角ゴ ProN W3"/>
                          <a:sym typeface="ヒラギノ角ゴ ProN W3"/>
                        </a:rPr>
                        <a:t>黄</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r>
              <a:tr h="473525">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5: </a:t>
                      </a:r>
                      <a:r>
                        <a:rPr sz="2000">
                          <a:solidFill>
                            <a:srgbClr val="FF2600"/>
                          </a:solidFill>
                          <a:uFill>
                            <a:solidFill/>
                          </a:uFill>
                          <a:latin typeface="ヒラギノ角ゴ ProN W3"/>
                          <a:ea typeface="ヒラギノ角ゴ ProN W3"/>
                          <a:cs typeface="ヒラギノ角ゴ ProN W3"/>
                          <a:sym typeface="ヒラギノ角ゴ ProN W3"/>
                        </a:rPr>
                        <a:t>赤</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L w="12700">
                      <a:miter lim="400000"/>
                    </a:lnL>
                    <a:lnR w="12700">
                      <a:miter lim="400000"/>
                    </a:lnR>
                    <a:lnT w="12700">
                      <a:miter lim="400000"/>
                    </a:lnT>
                    <a:lnB w="12700">
                      <a:miter lim="400000"/>
                    </a:lnB>
                  </a:tcPr>
                </a:tc>
              </a:tr>
              <a:tr h="473525">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6: </a:t>
                      </a:r>
                      <a:r>
                        <a:rPr sz="2000">
                          <a:solidFill>
                            <a:srgbClr val="C0C0C0"/>
                          </a:solidFill>
                          <a:uFill>
                            <a:solidFill/>
                          </a:uFill>
                          <a:latin typeface="ヒラギノ角ゴ ProN W3"/>
                          <a:ea typeface="ヒラギノ角ゴ ProN W3"/>
                          <a:cs typeface="ヒラギノ角ゴ ProN W3"/>
                          <a:sym typeface="ヒラギノ角ゴ ProN W3"/>
                        </a:rPr>
                        <a:t>白</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lvl="0" marR="40639" defTabSz="914400">
                        <a:spcBef>
                          <a:spcPts val="600"/>
                        </a:spcBef>
                        <a:tabLst>
                          <a:tab pos="558800" algn="l"/>
                        </a:tabLst>
                        <a:defRPr sz="1800">
                          <a:uFillTx/>
                        </a:defRPr>
                      </a:pPr>
                      <a:r>
                        <a:rPr sz="2000">
                          <a:uFill>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L w="12700">
                      <a:miter lim="400000"/>
                    </a:lnL>
                    <a:lnR w="12700">
                      <a:miter lim="400000"/>
                    </a:lnR>
                    <a:lnT w="12700">
                      <a:miter lim="400000"/>
                    </a:lnT>
                    <a:lnB w="12700">
                      <a:miter lim="400000"/>
                    </a:lnB>
                  </a:tcPr>
                </a:tc>
              </a:tr>
            </a:tbl>
          </a:graphicData>
        </a:graphic>
      </p:graphicFrame>
      <p:grpSp>
        <p:nvGrpSpPr>
          <p:cNvPr id="365" name="Group 365"/>
          <p:cNvGrpSpPr/>
          <p:nvPr/>
        </p:nvGrpSpPr>
        <p:grpSpPr>
          <a:xfrm>
            <a:off x="802341" y="2909222"/>
            <a:ext cx="2221691" cy="2221691"/>
            <a:chOff x="0" y="0"/>
            <a:chExt cx="2221689" cy="2221689"/>
          </a:xfrm>
        </p:grpSpPr>
        <p:pic>
          <p:nvPicPr>
            <p:cNvPr id="361" name="pasted-image.tif"/>
            <p:cNvPicPr/>
            <p:nvPr/>
          </p:nvPicPr>
          <p:blipFill>
            <a:blip r:embed="rId2">
              <a:extLst/>
            </a:blip>
            <a:stretch>
              <a:fillRect/>
            </a:stretch>
          </p:blipFill>
          <p:spPr>
            <a:xfrm>
              <a:off x="0" y="0"/>
              <a:ext cx="2221690" cy="2221690"/>
            </a:xfrm>
            <a:prstGeom prst="rect">
              <a:avLst/>
            </a:prstGeom>
            <a:ln w="12700" cap="flat">
              <a:noFill/>
              <a:round/>
            </a:ln>
            <a:effectLst/>
          </p:spPr>
        </p:pic>
        <p:sp>
          <p:nvSpPr>
            <p:cNvPr id="362" name="Shape 362"/>
            <p:cNvSpPr/>
            <p:nvPr/>
          </p:nvSpPr>
          <p:spPr>
            <a:xfrm>
              <a:off x="950393" y="214977"/>
              <a:ext cx="320904"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R</a:t>
              </a:r>
            </a:p>
          </p:txBody>
        </p:sp>
        <p:sp>
          <p:nvSpPr>
            <p:cNvPr id="363" name="Shape 363"/>
            <p:cNvSpPr/>
            <p:nvPr/>
          </p:nvSpPr>
          <p:spPr>
            <a:xfrm>
              <a:off x="226493" y="1421477"/>
              <a:ext cx="327305"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G</a:t>
              </a:r>
            </a:p>
          </p:txBody>
        </p:sp>
        <p:sp>
          <p:nvSpPr>
            <p:cNvPr id="364" name="Shape 364"/>
            <p:cNvSpPr/>
            <p:nvPr/>
          </p:nvSpPr>
          <p:spPr>
            <a:xfrm>
              <a:off x="1648893" y="1421477"/>
              <a:ext cx="317704"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lvl="0">
                <a:defRPr>
                  <a:solidFill>
                    <a:srgbClr val="000000"/>
                  </a:solidFill>
                  <a:uFillTx/>
                </a:defRPr>
              </a:pPr>
              <a:r>
                <a:rPr>
                  <a:solidFill>
                    <a:srgbClr val="FFFFFF"/>
                  </a:solidFill>
                  <a:uFill>
                    <a:solidFill/>
                  </a:uFill>
                </a:rPr>
                <a:t>B</a:t>
              </a:r>
            </a:p>
          </p:txBody>
        </p:sp>
      </p:grpSp>
      <p:sp>
        <p:nvSpPr>
          <p:cNvPr id="366" name="Shape 366"/>
          <p:cNvSpPr/>
          <p:nvPr/>
        </p:nvSpPr>
        <p:spPr>
          <a:xfrm>
            <a:off x="1378516" y="5219700"/>
            <a:ext cx="1069341"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加法混色</a:t>
            </a:r>
          </a:p>
        </p:txBody>
      </p:sp>
      <p:sp>
        <p:nvSpPr>
          <p:cNvPr id="367" name="Shape 367"/>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body" idx="1"/>
          </p:nvPr>
        </p:nvSpPr>
        <p:spPr>
          <a:prstGeom prst="rect">
            <a:avLst/>
          </a:prstGeom>
        </p:spPr>
        <p:txBody>
          <a:bodyPr/>
          <a:lstStyle/>
          <a:p>
            <a:pPr lvl="0">
              <a:defRPr sz="1800">
                <a:uFillTx/>
              </a:defRPr>
            </a:pPr>
            <a:r>
              <a:rPr sz="2200">
                <a:uFill>
                  <a:solidFill/>
                </a:uFill>
              </a:rPr>
              <a:t>EV3の入力ポート3にカラーセンサを接続</a:t>
            </a:r>
          </a:p>
        </p:txBody>
      </p:sp>
      <p:sp>
        <p:nvSpPr>
          <p:cNvPr id="370" name="Shape 370"/>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カラーセンサの接続</a:t>
            </a:r>
          </a:p>
        </p:txBody>
      </p:sp>
      <p:pic>
        <p:nvPicPr>
          <p:cNvPr id="371" name="pasted-image.png"/>
          <p:cNvPicPr/>
          <p:nvPr/>
        </p:nvPicPr>
        <p:blipFill>
          <a:blip r:embed="rId2">
            <a:extLst/>
          </a:blip>
          <a:stretch>
            <a:fillRect/>
          </a:stretch>
        </p:blipFill>
        <p:spPr>
          <a:xfrm>
            <a:off x="3267582" y="1345155"/>
            <a:ext cx="2608836" cy="4682040"/>
          </a:xfrm>
          <a:prstGeom prst="rect">
            <a:avLst/>
          </a:prstGeom>
          <a:ln w="12700">
            <a:round/>
          </a:ln>
        </p:spPr>
      </p:pic>
      <p:sp>
        <p:nvSpPr>
          <p:cNvPr id="372" name="Shape 372"/>
          <p:cNvSpPr/>
          <p:nvPr/>
        </p:nvSpPr>
        <p:spPr>
          <a:xfrm>
            <a:off x="4782694" y="2335483"/>
            <a:ext cx="711065" cy="3270581"/>
          </a:xfrm>
          <a:custGeom>
            <a:avLst/>
            <a:gdLst/>
            <a:ahLst/>
            <a:cxnLst>
              <a:cxn ang="0">
                <a:pos x="wd2" y="hd2"/>
              </a:cxn>
              <a:cxn ang="5400000">
                <a:pos x="wd2" y="hd2"/>
              </a:cxn>
              <a:cxn ang="10800000">
                <a:pos x="wd2" y="hd2"/>
              </a:cxn>
              <a:cxn ang="16200000">
                <a:pos x="wd2" y="hd2"/>
              </a:cxn>
            </a:cxnLst>
            <a:rect l="0" t="0" r="r" b="b"/>
            <a:pathLst>
              <a:path w="21600" h="21556" fill="norm" stroke="1" extrusionOk="0">
                <a:moveTo>
                  <a:pt x="21600" y="0"/>
                </a:moveTo>
                <a:lnTo>
                  <a:pt x="21600" y="18175"/>
                </a:lnTo>
                <a:cubicBezTo>
                  <a:pt x="21413" y="19182"/>
                  <a:pt x="19949" y="19994"/>
                  <a:pt x="17691" y="20600"/>
                </a:cubicBezTo>
                <a:cubicBezTo>
                  <a:pt x="15753" y="21120"/>
                  <a:pt x="13137" y="21529"/>
                  <a:pt x="10196" y="21555"/>
                </a:cubicBezTo>
                <a:cubicBezTo>
                  <a:pt x="5053" y="21600"/>
                  <a:pt x="1068" y="20318"/>
                  <a:pt x="909" y="19013"/>
                </a:cubicBezTo>
                <a:lnTo>
                  <a:pt x="0" y="18748"/>
                </a:lnTo>
              </a:path>
            </a:pathLst>
          </a:custGeom>
          <a:ln w="63500">
            <a:solidFill>
              <a:srgbClr val="424242"/>
            </a:solidFill>
            <a:round/>
          </a:ln>
          <a:effectLst>
            <a:outerShdw sx="100000" sy="100000" kx="0" ky="0" algn="b" rotWithShape="0" blurRad="127000" dist="76200" dir="2700000">
              <a:srgbClr val="FFFFFF">
                <a:alpha val="75000"/>
              </a:srgbClr>
            </a:outerShdw>
          </a:effectLst>
        </p:spPr>
        <p:txBody>
          <a:bodyPr lIns="0" tIns="0" rIns="0" bIns="0"/>
          <a:lstStyle/>
          <a:p>
            <a:pPr lvl="0"/>
          </a:p>
        </p:txBody>
      </p:sp>
      <p:sp>
        <p:nvSpPr>
          <p:cNvPr id="373" name="Shape 373"/>
          <p:cNvSpPr/>
          <p:nvPr/>
        </p:nvSpPr>
        <p:spPr>
          <a:xfrm>
            <a:off x="5059125" y="5299398"/>
            <a:ext cx="2654698" cy="6405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84" y="21600"/>
                </a:moveTo>
                <a:cubicBezTo>
                  <a:pt x="6244" y="21600"/>
                  <a:pt x="5887" y="20121"/>
                  <a:pt x="5887" y="18294"/>
                </a:cubicBezTo>
                <a:lnTo>
                  <a:pt x="5887" y="10318"/>
                </a:lnTo>
                <a:lnTo>
                  <a:pt x="0" y="0"/>
                </a:lnTo>
                <a:lnTo>
                  <a:pt x="7986" y="4109"/>
                </a:lnTo>
                <a:lnTo>
                  <a:pt x="20802" y="4109"/>
                </a:lnTo>
                <a:cubicBezTo>
                  <a:pt x="21243" y="4109"/>
                  <a:pt x="21600" y="5588"/>
                  <a:pt x="21600" y="7414"/>
                </a:cubicBezTo>
                <a:lnTo>
                  <a:pt x="21600" y="18294"/>
                </a:lnTo>
                <a:cubicBezTo>
                  <a:pt x="21600" y="20121"/>
                  <a:pt x="21243" y="21600"/>
                  <a:pt x="20802" y="21600"/>
                </a:cubicBezTo>
                <a:lnTo>
                  <a:pt x="6684" y="21600"/>
                </a:lnTo>
                <a:close/>
              </a:path>
            </a:pathLst>
          </a:custGeom>
          <a:solidFill>
            <a:srgbClr val="FFFFFF"/>
          </a:solidFill>
          <a:ln w="25400">
            <a:solidFill>
              <a:srgbClr val="D6D6D6"/>
            </a:solidFill>
            <a:round/>
          </a:ln>
        </p:spPr>
        <p:txBody>
          <a:bodyPr lIns="0" tIns="0" rIns="0" bIns="0" anchor="ctr"/>
          <a:lstStyle/>
          <a:p>
            <a:pPr lvl="0"/>
          </a:p>
        </p:txBody>
      </p:sp>
      <p:sp>
        <p:nvSpPr>
          <p:cNvPr id="374" name="Shape 374"/>
          <p:cNvSpPr/>
          <p:nvPr/>
        </p:nvSpPr>
        <p:spPr>
          <a:xfrm>
            <a:off x="6099052" y="5530299"/>
            <a:ext cx="1298347"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入力ポート3</a:t>
            </a:r>
          </a:p>
        </p:txBody>
      </p:sp>
      <p:sp>
        <p:nvSpPr>
          <p:cNvPr id="375" name="Shape 375"/>
          <p:cNvSpPr/>
          <p:nvPr/>
        </p:nvSpPr>
        <p:spPr>
          <a:xfrm>
            <a:off x="230979" y="6235452"/>
            <a:ext cx="8682042" cy="3176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lvl="0">
              <a:defRPr sz="1800">
                <a:uFillTx/>
              </a:defRPr>
            </a:pPr>
            <a:r>
              <a:rPr sz="1400">
                <a:uFill>
                  <a:solidFill/>
                </a:uFill>
              </a:rPr>
              <a:t>※EV3では入力ポートにどのセンサを接続しているか判定しているため、必ず入力ポート3である必要はない</a:t>
            </a:r>
          </a:p>
        </p:txBody>
      </p:sp>
      <p:sp>
        <p:nvSpPr>
          <p:cNvPr id="376" name="Shape 376"/>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80" name="Group 380"/>
          <p:cNvGrpSpPr/>
          <p:nvPr/>
        </p:nvGrpSpPr>
        <p:grpSpPr>
          <a:xfrm>
            <a:off x="4606611" y="2414571"/>
            <a:ext cx="2400404" cy="3629596"/>
            <a:chOff x="0" y="0"/>
            <a:chExt cx="2400402" cy="3629594"/>
          </a:xfrm>
        </p:grpSpPr>
        <p:sp>
          <p:nvSpPr>
            <p:cNvPr id="389" name="Shape 389"/>
            <p:cNvSpPr/>
            <p:nvPr/>
          </p:nvSpPr>
          <p:spPr>
            <a:xfrm>
              <a:off x="0" y="0"/>
              <a:ext cx="2400403" cy="2493913"/>
            </a:xfrm>
            <a:custGeom>
              <a:avLst/>
              <a:gdLst/>
              <a:ahLst/>
              <a:cxnLst>
                <a:cxn ang="0">
                  <a:pos x="wd2" y="hd2"/>
                </a:cxn>
                <a:cxn ang="5400000">
                  <a:pos x="wd2" y="hd2"/>
                </a:cxn>
                <a:cxn ang="10800000">
                  <a:pos x="wd2" y="hd2"/>
                </a:cxn>
                <a:cxn ang="16200000">
                  <a:pos x="wd2" y="hd2"/>
                </a:cxn>
              </a:cxnLst>
              <a:rect l="0" t="0" r="r" b="b"/>
              <a:pathLst>
                <a:path w="21149" h="21600" fill="norm" stroke="1" extrusionOk="0">
                  <a:moveTo>
                    <a:pt x="22" y="21600"/>
                  </a:moveTo>
                  <a:cubicBezTo>
                    <a:pt x="-451" y="8223"/>
                    <a:pt x="6591" y="1023"/>
                    <a:pt x="21149" y="0"/>
                  </a:cubicBezTo>
                </a:path>
              </a:pathLst>
            </a:custGeom>
            <a:noFill/>
            <a:ln w="177800" cap="flat">
              <a:solidFill>
                <a:srgbClr val="53585F"/>
              </a:solidFill>
              <a:prstDash val="solid"/>
              <a:miter lim="400000"/>
            </a:ln>
            <a:effectLst/>
          </p:spPr>
          <p:txBody>
            <a:bodyPr/>
            <a:lstStyle/>
            <a:p>
              <a:pPr lvl="0"/>
            </a:p>
          </p:txBody>
        </p:sp>
        <p:sp>
          <p:nvSpPr>
            <p:cNvPr id="379" name="Shape 379"/>
            <p:cNvSpPr/>
            <p:nvPr/>
          </p:nvSpPr>
          <p:spPr>
            <a:xfrm>
              <a:off x="15" y="2471356"/>
              <a:ext cx="1" cy="1158239"/>
            </a:xfrm>
            <a:prstGeom prst="line">
              <a:avLst/>
            </a:prstGeom>
            <a:noFill/>
            <a:ln w="177800" cap="flat">
              <a:solidFill>
                <a:srgbClr val="53585F"/>
              </a:solidFill>
              <a:prstDash val="solid"/>
              <a:miter lim="400000"/>
            </a:ln>
            <a:effectLst/>
          </p:spPr>
          <p:txBody>
            <a:bodyPr wrap="square" lIns="0" tIns="0" rIns="0" bIns="0" numCol="1" anchor="ctr">
              <a:noAutofit/>
            </a:bodyPr>
            <a:lstStyle/>
            <a:p>
              <a:pPr lvl="0"/>
            </a:p>
          </p:txBody>
        </p:sp>
      </p:grpSp>
      <p:sp>
        <p:nvSpPr>
          <p:cNvPr id="381" name="Shape 381"/>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ライントレースの考え方</a:t>
            </a:r>
          </a:p>
        </p:txBody>
      </p:sp>
      <p:sp>
        <p:nvSpPr>
          <p:cNvPr id="382" name="Shape 382"/>
          <p:cNvSpPr/>
          <p:nvPr>
            <p:ph type="body" idx="1"/>
          </p:nvPr>
        </p:nvSpPr>
        <p:spPr>
          <a:xfrm>
            <a:off x="317500" y="1184275"/>
            <a:ext cx="8509000" cy="1273275"/>
          </a:xfrm>
          <a:prstGeom prst="rect">
            <a:avLst/>
          </a:prstGeom>
        </p:spPr>
        <p:txBody>
          <a:bodyPr/>
          <a:lstStyle/>
          <a:p>
            <a:pPr lvl="0">
              <a:defRPr sz="1800">
                <a:uFillTx/>
              </a:defRPr>
            </a:pPr>
            <a:r>
              <a:rPr sz="2200">
                <a:uFill>
                  <a:solidFill/>
                </a:uFill>
              </a:rPr>
              <a:t>カラーセンサの”反射光の強さ”を利用して白と黒に判別</a:t>
            </a:r>
            <a:endParaRPr sz="2200">
              <a:uFill>
                <a:solidFill/>
              </a:uFill>
            </a:endParaRPr>
          </a:p>
          <a:p>
            <a:pPr lvl="0">
              <a:defRPr sz="1800">
                <a:uFillTx/>
              </a:defRPr>
            </a:pPr>
            <a:r>
              <a:rPr sz="2200">
                <a:uFill>
                  <a:solidFill/>
                </a:uFill>
              </a:rPr>
              <a:t>白(明るい)ところでは右回転，黒(暗い)ところでは左回転</a:t>
            </a:r>
          </a:p>
        </p:txBody>
      </p:sp>
      <p:sp>
        <p:nvSpPr>
          <p:cNvPr id="383" name="Shape 383"/>
          <p:cNvSpPr/>
          <p:nvPr/>
        </p:nvSpPr>
        <p:spPr>
          <a:xfrm>
            <a:off x="1643379" y="3921129"/>
            <a:ext cx="2212341" cy="3608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a:uFillTx/>
              </a:defRPr>
            </a:pPr>
            <a:r>
              <a:rPr>
                <a:uFill>
                  <a:solidFill/>
                </a:uFill>
              </a:rPr>
              <a:t>白いところ→右回転</a:t>
            </a:r>
          </a:p>
        </p:txBody>
      </p:sp>
      <p:sp>
        <p:nvSpPr>
          <p:cNvPr id="384" name="Shape 384"/>
          <p:cNvSpPr/>
          <p:nvPr/>
        </p:nvSpPr>
        <p:spPr>
          <a:xfrm>
            <a:off x="2494279" y="2908002"/>
            <a:ext cx="2212341" cy="36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a:uFillTx/>
              </a:defRPr>
            </a:pPr>
            <a:r>
              <a:rPr>
                <a:uFill>
                  <a:solidFill/>
                </a:uFill>
              </a:rPr>
              <a:t>黒いところ→左回転</a:t>
            </a:r>
          </a:p>
        </p:txBody>
      </p:sp>
      <p:sp>
        <p:nvSpPr>
          <p:cNvPr id="390" name="Shape 390"/>
          <p:cNvSpPr/>
          <p:nvPr/>
        </p:nvSpPr>
        <p:spPr>
          <a:xfrm>
            <a:off x="3925341" y="4030470"/>
            <a:ext cx="619570" cy="586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57" y="8042"/>
                  <a:pt x="7457" y="842"/>
                  <a:pt x="21600" y="0"/>
                </a:cubicBezTo>
              </a:path>
            </a:pathLst>
          </a:custGeom>
          <a:ln w="38100">
            <a:solidFill>
              <a:srgbClr val="005493"/>
            </a:solidFill>
            <a:miter lim="400000"/>
            <a:tailEnd type="triangle"/>
          </a:ln>
        </p:spPr>
        <p:txBody>
          <a:bodyPr/>
          <a:lstStyle/>
          <a:p>
            <a:pPr lvl="0"/>
          </a:p>
        </p:txBody>
      </p:sp>
      <p:sp>
        <p:nvSpPr>
          <p:cNvPr id="391" name="Shape 391"/>
          <p:cNvSpPr/>
          <p:nvPr/>
        </p:nvSpPr>
        <p:spPr>
          <a:xfrm>
            <a:off x="3906294" y="3356433"/>
            <a:ext cx="619571" cy="586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343" y="8042"/>
                  <a:pt x="14143" y="842"/>
                  <a:pt x="0" y="0"/>
                </a:cubicBezTo>
              </a:path>
            </a:pathLst>
          </a:custGeom>
          <a:ln w="38100">
            <a:solidFill>
              <a:srgbClr val="005493"/>
            </a:solidFill>
            <a:miter lim="400000"/>
            <a:tailEnd type="triangle"/>
          </a:ln>
        </p:spPr>
        <p:txBody>
          <a:bodyPr/>
          <a:lstStyle/>
          <a:p>
            <a:pPr lvl="0"/>
          </a:p>
        </p:txBody>
      </p:sp>
      <p:pic>
        <p:nvPicPr>
          <p:cNvPr id="387" name="pasted-image.png"/>
          <p:cNvPicPr/>
          <p:nvPr/>
        </p:nvPicPr>
        <p:blipFill>
          <a:blip r:embed="rId2">
            <a:extLst/>
          </a:blip>
          <a:stretch>
            <a:fillRect/>
          </a:stretch>
        </p:blipFill>
        <p:spPr>
          <a:xfrm rot="19800000">
            <a:off x="3662257" y="4115195"/>
            <a:ext cx="1253692" cy="2249982"/>
          </a:xfrm>
          <a:prstGeom prst="rect">
            <a:avLst/>
          </a:prstGeom>
          <a:ln w="12700">
            <a:round/>
          </a:ln>
          <a:effectLst>
            <a:outerShdw sx="100000" sy="100000" kx="0" ky="0" algn="b" rotWithShape="0" blurRad="127000" dist="76200" dir="2700000">
              <a:srgbClr val="FFFFFF">
                <a:alpha val="75000"/>
              </a:srgbClr>
            </a:outerShdw>
          </a:effectLst>
        </p:spPr>
      </p:pic>
      <p:sp>
        <p:nvSpPr>
          <p:cNvPr id="388" name="Shape 388"/>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ライントレースのPAD</a:t>
            </a:r>
          </a:p>
        </p:txBody>
      </p:sp>
      <p:sp>
        <p:nvSpPr>
          <p:cNvPr id="394" name="Shape 394"/>
          <p:cNvSpPr/>
          <p:nvPr>
            <p:ph type="body" idx="1"/>
          </p:nvPr>
        </p:nvSpPr>
        <p:spPr>
          <a:prstGeom prst="rect">
            <a:avLst/>
          </a:prstGeom>
        </p:spPr>
        <p:txBody>
          <a:bodyPr/>
          <a:lstStyle/>
          <a:p>
            <a:pPr lvl="0">
              <a:defRPr sz="1800">
                <a:uFillTx/>
              </a:defRPr>
            </a:pPr>
            <a:r>
              <a:rPr sz="2200">
                <a:uFill>
                  <a:solidFill/>
                </a:uFill>
              </a:rPr>
              <a:t>白(明るい)ところでは右回転，黒(暗い)ところでは左回転</a:t>
            </a:r>
          </a:p>
        </p:txBody>
      </p:sp>
      <p:grpSp>
        <p:nvGrpSpPr>
          <p:cNvPr id="397" name="Group 397"/>
          <p:cNvGrpSpPr/>
          <p:nvPr/>
        </p:nvGrpSpPr>
        <p:grpSpPr>
          <a:xfrm>
            <a:off x="1315147" y="2995825"/>
            <a:ext cx="3330732" cy="2064116"/>
            <a:chOff x="-584200" y="0"/>
            <a:chExt cx="3330731" cy="2064115"/>
          </a:xfrm>
        </p:grpSpPr>
        <p:sp>
          <p:nvSpPr>
            <p:cNvPr id="395" name="Shape 395"/>
            <p:cNvSpPr/>
            <p:nvPr/>
          </p:nvSpPr>
          <p:spPr>
            <a:xfrm>
              <a:off x="-584200" y="913661"/>
              <a:ext cx="3330732" cy="979"/>
            </a:xfrm>
            <a:prstGeom prst="line">
              <a:avLst/>
            </a:prstGeom>
            <a:noFill/>
            <a:ln w="25400" cap="flat">
              <a:solidFill>
                <a:srgbClr val="53585F"/>
              </a:solidFill>
              <a:prstDash val="sysDot"/>
              <a:miter lim="400000"/>
            </a:ln>
            <a:effectLst/>
          </p:spPr>
          <p:txBody>
            <a:bodyPr wrap="square" lIns="0" tIns="0" rIns="0" bIns="0" numCol="1" anchor="t">
              <a:noAutofit/>
            </a:bodyPr>
            <a:lstStyle/>
            <a:p>
              <a:pPr lvl="0" marL="0" marR="0" defTabSz="457200">
                <a:defRPr sz="1200">
                  <a:uFillTx/>
                  <a:latin typeface="ヒラギノ角ゴ ProN W3"/>
                  <a:ea typeface="ヒラギノ角ゴ ProN W3"/>
                  <a:cs typeface="ヒラギノ角ゴ ProN W3"/>
                  <a:sym typeface="ヒラギノ角ゴ ProN W3"/>
                </a:defRPr>
              </a:pPr>
            </a:p>
          </p:txBody>
        </p:sp>
        <p:sp>
          <p:nvSpPr>
            <p:cNvPr id="396" name="Shape 396"/>
            <p:cNvSpPr/>
            <p:nvPr/>
          </p:nvSpPr>
          <p:spPr>
            <a:xfrm>
              <a:off x="1221387" y="0"/>
              <a:ext cx="978" cy="2064116"/>
            </a:xfrm>
            <a:prstGeom prst="line">
              <a:avLst/>
            </a:prstGeom>
            <a:noFill/>
            <a:ln w="25400" cap="flat">
              <a:solidFill>
                <a:srgbClr val="53585F"/>
              </a:solidFill>
              <a:prstDash val="sysDot"/>
              <a:miter lim="400000"/>
            </a:ln>
            <a:effectLst/>
          </p:spPr>
          <p:txBody>
            <a:bodyPr wrap="square" lIns="0" tIns="0" rIns="0" bIns="0" numCol="1" anchor="t">
              <a:noAutofit/>
            </a:bodyPr>
            <a:lstStyle/>
            <a:p>
              <a:pPr lvl="0" marL="0" marR="0" defTabSz="457200">
                <a:defRPr sz="1200">
                  <a:uFillTx/>
                  <a:latin typeface="ヒラギノ角ゴ ProN W3"/>
                  <a:ea typeface="ヒラギノ角ゴ ProN W3"/>
                  <a:cs typeface="ヒラギノ角ゴ ProN W3"/>
                  <a:sym typeface="ヒラギノ角ゴ ProN W3"/>
                </a:defRPr>
              </a:pPr>
            </a:p>
          </p:txBody>
        </p:sp>
      </p:grpSp>
      <p:sp>
        <p:nvSpPr>
          <p:cNvPr id="398" name="Shape 398"/>
          <p:cNvSpPr/>
          <p:nvPr/>
        </p:nvSpPr>
        <p:spPr>
          <a:xfrm flipV="1">
            <a:off x="2003720" y="3631999"/>
            <a:ext cx="793" cy="569962"/>
          </a:xfrm>
          <a:prstGeom prst="line">
            <a:avLst/>
          </a:prstGeom>
          <a:ln w="50800">
            <a:solidFill>
              <a:srgbClr val="00D100"/>
            </a:solidFill>
            <a:round/>
            <a:tailEnd type="triangle"/>
          </a:ln>
        </p:spPr>
        <p:txBody>
          <a:bodyPr lIns="0" tIns="0" rIns="0" bIns="0"/>
          <a:lstStyle/>
          <a:p>
            <a:pPr lvl="0" marL="0" marR="0" defTabSz="457200">
              <a:defRPr sz="1200">
                <a:uFillTx/>
                <a:latin typeface="ヒラギノ角ゴ ProN W3"/>
                <a:ea typeface="ヒラギノ角ゴ ProN W3"/>
                <a:cs typeface="ヒラギノ角ゴ ProN W3"/>
                <a:sym typeface="ヒラギノ角ゴ ProN W3"/>
              </a:defRPr>
            </a:pPr>
          </a:p>
        </p:txBody>
      </p:sp>
      <p:pic>
        <p:nvPicPr>
          <p:cNvPr id="399" name="pasted-image.png"/>
          <p:cNvPicPr/>
          <p:nvPr/>
        </p:nvPicPr>
        <p:blipFill>
          <a:blip r:embed="rId2">
            <a:extLst/>
          </a:blip>
          <a:stretch>
            <a:fillRect/>
          </a:stretch>
        </p:blipFill>
        <p:spPr>
          <a:xfrm>
            <a:off x="2430652" y="2749622"/>
            <a:ext cx="1300906" cy="2334716"/>
          </a:xfrm>
          <a:prstGeom prst="rect">
            <a:avLst/>
          </a:prstGeom>
          <a:ln w="12700">
            <a:round/>
          </a:ln>
        </p:spPr>
      </p:pic>
      <p:sp>
        <p:nvSpPr>
          <p:cNvPr id="400" name="Shape 400"/>
          <p:cNvSpPr/>
          <p:nvPr/>
        </p:nvSpPr>
        <p:spPr>
          <a:xfrm>
            <a:off x="3962400" y="3844277"/>
            <a:ext cx="145405" cy="14540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p>
        </p:txBody>
      </p:sp>
      <p:sp>
        <p:nvSpPr>
          <p:cNvPr id="401" name="Shape 401"/>
          <p:cNvSpPr/>
          <p:nvPr/>
        </p:nvSpPr>
        <p:spPr>
          <a:xfrm>
            <a:off x="4463174" y="3288929"/>
            <a:ext cx="967741"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回転中心</a:t>
            </a:r>
          </a:p>
        </p:txBody>
      </p:sp>
      <p:sp>
        <p:nvSpPr>
          <p:cNvPr id="402" name="Shape 402"/>
          <p:cNvSpPr/>
          <p:nvPr/>
        </p:nvSpPr>
        <p:spPr>
          <a:xfrm>
            <a:off x="3551232" y="3426899"/>
            <a:ext cx="967741" cy="4749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5797" y="0"/>
                </a:lnTo>
                <a:lnTo>
                  <a:pt x="21600" y="0"/>
                </a:lnTo>
              </a:path>
            </a:pathLst>
          </a:custGeom>
          <a:ln w="25400">
            <a:solidFill>
              <a:srgbClr val="FF2600"/>
            </a:solidFill>
            <a:prstDash val="sysDot"/>
            <a:miter lim="400000"/>
            <a:headEnd type="triangle"/>
          </a:ln>
        </p:spPr>
        <p:txBody>
          <a:bodyPr lIns="0" tIns="0" rIns="0" bIns="0"/>
          <a:lstStyle/>
          <a:p>
            <a:pPr lvl="0"/>
          </a:p>
        </p:txBody>
      </p:sp>
      <p:sp>
        <p:nvSpPr>
          <p:cNvPr id="403" name="Shape 403"/>
          <p:cNvSpPr/>
          <p:nvPr/>
        </p:nvSpPr>
        <p:spPr>
          <a:xfrm>
            <a:off x="1229542" y="4299805"/>
            <a:ext cx="1234440" cy="487681"/>
          </a:xfrm>
          <a:prstGeom prst="rect">
            <a:avLst/>
          </a:prstGeom>
          <a:solidFill>
            <a:srgbClr val="FFFFFF"/>
          </a:solidFill>
          <a:ln w="127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lnSpc>
                <a:spcPct val="60000"/>
              </a:lnSpc>
              <a:defRPr>
                <a:uFillTx/>
              </a:defRPr>
            </a:pPr>
            <a:r>
              <a:rPr sz="1400">
                <a:uFill>
                  <a:solidFill/>
                </a:uFill>
                <a:latin typeface="ヒラギノ角ゴ ProN W3"/>
                <a:ea typeface="ヒラギノ角ゴ ProN W3"/>
                <a:cs typeface="ヒラギノ角ゴ ProN W3"/>
                <a:sym typeface="ヒラギノ角ゴ ProN W3"/>
              </a:rPr>
              <a:t>モータB</a:t>
            </a:r>
            <a:endParaRPr sz="1400">
              <a:uFill>
                <a:solidFill/>
              </a:uFill>
              <a:latin typeface="ヒラギノ角ゴ ProN W3"/>
              <a:ea typeface="ヒラギノ角ゴ ProN W3"/>
              <a:cs typeface="ヒラギノ角ゴ ProN W3"/>
              <a:sym typeface="ヒラギノ角ゴ ProN W3"/>
            </a:endParaRPr>
          </a:p>
          <a:p>
            <a:pPr lvl="0" algn="ctr">
              <a:lnSpc>
                <a:spcPct val="60000"/>
              </a:lnSpc>
              <a:defRPr>
                <a:uFillTx/>
              </a:defRPr>
            </a:pPr>
            <a:r>
              <a:rPr sz="1400">
                <a:uFill>
                  <a:solidFill/>
                </a:uFill>
                <a:latin typeface="ヒラギノ角ゴ ProN W3"/>
                <a:ea typeface="ヒラギノ角ゴ ProN W3"/>
                <a:cs typeface="ヒラギノ角ゴ ProN W3"/>
                <a:sym typeface="ヒラギノ角ゴ ProN W3"/>
              </a:rPr>
              <a:t>順方向に回転</a:t>
            </a:r>
          </a:p>
        </p:txBody>
      </p:sp>
      <p:sp>
        <p:nvSpPr>
          <p:cNvPr id="404" name="Shape 404"/>
          <p:cNvSpPr/>
          <p:nvPr/>
        </p:nvSpPr>
        <p:spPr>
          <a:xfrm>
            <a:off x="3782275" y="4299805"/>
            <a:ext cx="1300050" cy="487681"/>
          </a:xfrm>
          <a:prstGeom prst="rect">
            <a:avLst/>
          </a:prstGeom>
          <a:solidFill>
            <a:srgbClr val="FFFFFF"/>
          </a:solidFill>
          <a:ln w="127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lnSpc>
                <a:spcPct val="60000"/>
              </a:lnSpc>
              <a:defRPr>
                <a:uFillTx/>
              </a:defRPr>
            </a:pPr>
            <a:r>
              <a:rPr sz="1400">
                <a:uFill>
                  <a:solidFill/>
                </a:uFill>
                <a:latin typeface="ヒラギノ角ゴ ProN W3"/>
                <a:ea typeface="ヒラギノ角ゴ ProN W3"/>
                <a:cs typeface="ヒラギノ角ゴ ProN W3"/>
                <a:sym typeface="ヒラギノ角ゴ ProN W3"/>
              </a:rPr>
              <a:t>モータC</a:t>
            </a:r>
            <a:endParaRPr sz="1400">
              <a:uFill>
                <a:solidFill/>
              </a:uFill>
              <a:latin typeface="ヒラギノ角ゴ ProN W3"/>
              <a:ea typeface="ヒラギノ角ゴ ProN W3"/>
              <a:cs typeface="ヒラギノ角ゴ ProN W3"/>
              <a:sym typeface="ヒラギノ角ゴ ProN W3"/>
            </a:endParaRPr>
          </a:p>
          <a:p>
            <a:pPr lvl="0" algn="ctr">
              <a:lnSpc>
                <a:spcPct val="60000"/>
              </a:lnSpc>
              <a:defRPr>
                <a:uFillTx/>
              </a:defRPr>
            </a:pPr>
            <a:r>
              <a:rPr sz="1400">
                <a:uFill>
                  <a:solidFill/>
                </a:uFill>
                <a:latin typeface="ヒラギノ角ゴ ProN W3"/>
                <a:ea typeface="ヒラギノ角ゴ ProN W3"/>
                <a:cs typeface="ヒラギノ角ゴ ProN W3"/>
                <a:sym typeface="ヒラギノ角ゴ ProN W3"/>
              </a:rPr>
              <a:t>停止(パワー0)</a:t>
            </a:r>
          </a:p>
        </p:txBody>
      </p:sp>
      <p:pic>
        <p:nvPicPr>
          <p:cNvPr id="405" name="pasted-image.png"/>
          <p:cNvPicPr/>
          <p:nvPr/>
        </p:nvPicPr>
        <p:blipFill>
          <a:blip r:embed="rId3">
            <a:extLst/>
          </a:blip>
          <a:stretch>
            <a:fillRect/>
          </a:stretch>
        </p:blipFill>
        <p:spPr>
          <a:xfrm>
            <a:off x="6065692" y="3342083"/>
            <a:ext cx="1790701" cy="1371601"/>
          </a:xfrm>
          <a:prstGeom prst="rect">
            <a:avLst/>
          </a:prstGeom>
          <a:ln w="12700">
            <a:round/>
          </a:ln>
        </p:spPr>
      </p:pic>
      <p:sp>
        <p:nvSpPr>
          <p:cNvPr id="406" name="Shape 406"/>
          <p:cNvSpPr/>
          <p:nvPr/>
        </p:nvSpPr>
        <p:spPr>
          <a:xfrm>
            <a:off x="562171" y="2861728"/>
            <a:ext cx="7740258" cy="2332310"/>
          </a:xfrm>
          <a:prstGeom prst="roundRect">
            <a:avLst>
              <a:gd name="adj" fmla="val 15978"/>
            </a:avLst>
          </a:prstGeom>
          <a:ln w="12700">
            <a:solidFill/>
            <a:round/>
          </a:ln>
        </p:spPr>
        <p:txBody>
          <a:bodyPr lIns="0" tIns="0" rIns="0" bIns="0" anchor="ctr"/>
          <a:lstStyle/>
          <a:p>
            <a:pPr lvl="0"/>
          </a:p>
        </p:txBody>
      </p:sp>
      <p:sp>
        <p:nvSpPr>
          <p:cNvPr id="407" name="Shape 407"/>
          <p:cNvSpPr/>
          <p:nvPr/>
        </p:nvSpPr>
        <p:spPr>
          <a:xfrm>
            <a:off x="1077186" y="2686073"/>
            <a:ext cx="3812541" cy="330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stStyle>
          <a:p>
            <a:pPr lvl="0">
              <a:defRPr>
                <a:uFillTx/>
              </a:defRPr>
            </a:pPr>
            <a:r>
              <a:rPr>
                <a:uFill>
                  <a:solidFill/>
                </a:uFill>
              </a:rPr>
              <a:t>右回転しながら少し前に進むには：</a:t>
            </a:r>
          </a:p>
        </p:txBody>
      </p:sp>
      <p:sp>
        <p:nvSpPr>
          <p:cNvPr id="408" name="Shape 408"/>
          <p:cNvSpPr/>
          <p:nvPr/>
        </p:nvSpPr>
        <p:spPr>
          <a:xfrm flipH="1">
            <a:off x="5232862" y="4027883"/>
            <a:ext cx="734588" cy="1"/>
          </a:xfrm>
          <a:prstGeom prst="line">
            <a:avLst/>
          </a:prstGeom>
          <a:ln w="25400">
            <a:solidFill>
              <a:srgbClr val="FF2600"/>
            </a:solidFill>
            <a:round/>
            <a:headEnd type="triangle"/>
          </a:ln>
        </p:spPr>
        <p:txBody>
          <a:bodyPr lIns="0" tIns="0" rIns="0" bIns="0"/>
          <a:lstStyle/>
          <a:p>
            <a:pPr lvl="0"/>
          </a:p>
        </p:txBody>
      </p:sp>
      <p:sp>
        <p:nvSpPr>
          <p:cNvPr id="409" name="Shape 409"/>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ロボットを動かすには？</a:t>
            </a:r>
          </a:p>
        </p:txBody>
      </p:sp>
      <p:sp>
        <p:nvSpPr>
          <p:cNvPr id="37" name="Shape 37"/>
          <p:cNvSpPr/>
          <p:nvPr>
            <p:ph type="sldNum" sz="quarter" idx="2"/>
          </p:nvPr>
        </p:nvSpPr>
        <p:spPr>
          <a:xfrm>
            <a:off x="8736107" y="6445001"/>
            <a:ext cx="227311" cy="323554"/>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600">
                <a:uFill>
                  <a:solidFill/>
                </a:uFill>
              </a:rPr>
            </a:fld>
          </a:p>
        </p:txBody>
      </p:sp>
      <p:sp>
        <p:nvSpPr>
          <p:cNvPr id="38" name="Shape 38"/>
          <p:cNvSpPr/>
          <p:nvPr/>
        </p:nvSpPr>
        <p:spPr>
          <a:xfrm rot="5400000">
            <a:off x="4100450" y="2859087"/>
            <a:ext cx="943100" cy="943100"/>
          </a:xfrm>
          <a:prstGeom prst="rightArrow">
            <a:avLst>
              <a:gd name="adj1" fmla="val 32000"/>
              <a:gd name="adj2" fmla="val 64000"/>
            </a:avLst>
          </a:prstGeom>
          <a:blipFill>
            <a:blip r:embed="rId2"/>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lvl="0"/>
          </a:p>
        </p:txBody>
      </p:sp>
      <p:sp>
        <p:nvSpPr>
          <p:cNvPr id="39" name="Shape 39"/>
          <p:cNvSpPr/>
          <p:nvPr/>
        </p:nvSpPr>
        <p:spPr>
          <a:xfrm>
            <a:off x="3232467" y="4149849"/>
            <a:ext cx="2679066" cy="425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uFillTx/>
              </a:defRPr>
            </a:pPr>
            <a:r>
              <a:rPr sz="2500">
                <a:uFill>
                  <a:solidFill/>
                </a:uFill>
              </a:rPr>
              <a:t>プログラムが必要</a:t>
            </a:r>
          </a:p>
        </p:txBody>
      </p:sp>
      <p:pic>
        <p:nvPicPr>
          <p:cNvPr id="40" name="pasted-image.tif"/>
          <p:cNvPicPr/>
          <p:nvPr/>
        </p:nvPicPr>
        <p:blipFill>
          <a:blip r:embed="rId3">
            <a:extLst/>
          </a:blip>
          <a:srcRect l="0" t="0" r="0" b="17414"/>
          <a:stretch>
            <a:fillRect/>
          </a:stretch>
        </p:blipFill>
        <p:spPr>
          <a:xfrm flipH="1">
            <a:off x="7101389" y="1915366"/>
            <a:ext cx="1969859" cy="1875894"/>
          </a:xfrm>
          <a:prstGeom prst="rect">
            <a:avLst/>
          </a:prstGeom>
          <a:ln w="25400">
            <a:miter lim="400000"/>
          </a:ln>
          <a:effectLst>
            <a:reflection blurRad="0" stA="50000" stPos="0" endA="0" endPos="40000" dist="0" dir="5400000" fadeDir="5400000" sx="100000" sy="-100000" kx="0" ky="0" algn="bl" rotWithShape="0"/>
          </a:effectLst>
        </p:spPr>
      </p:pic>
      <p:sp>
        <p:nvSpPr>
          <p:cNvPr id="41" name="Shape 41"/>
          <p:cNvSpPr/>
          <p:nvPr/>
        </p:nvSpPr>
        <p:spPr>
          <a:xfrm>
            <a:off x="8130599" y="1765300"/>
            <a:ext cx="840741"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a:uFillTx/>
              </a:defRPr>
            </a:pPr>
            <a:r>
              <a:rPr>
                <a:uFill>
                  <a:solidFill/>
                </a:uFill>
              </a:rPr>
              <a:t>？？？</a:t>
            </a:r>
          </a:p>
        </p:txBody>
      </p:sp>
      <p:sp>
        <p:nvSpPr>
          <p:cNvPr id="42" name="Shape 42"/>
          <p:cNvSpPr/>
          <p:nvPr/>
        </p:nvSpPr>
        <p:spPr>
          <a:xfrm>
            <a:off x="1637029" y="2085975"/>
            <a:ext cx="5869941" cy="425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uFillTx/>
              </a:defRPr>
            </a:pPr>
            <a:r>
              <a:rPr sz="2500">
                <a:uFill>
                  <a:solidFill/>
                </a:uFill>
              </a:rPr>
              <a:t>ロボットに動きを教えなければいけない</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38"/>
                                        </p:tgtEl>
                                        <p:attrNameLst>
                                          <p:attrName>style.visibility</p:attrName>
                                        </p:attrNameLst>
                                      </p:cBhvr>
                                      <p:to>
                                        <p:strVal val="visible"/>
                                      </p:to>
                                    </p:set>
                                    <p:animEffect filter="dissolve" transition="in">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39"/>
                                        </p:tgtEl>
                                        <p:attrNameLst>
                                          <p:attrName>style.visibility</p:attrName>
                                        </p:attrNameLst>
                                      </p:cBhvr>
                                      <p:to>
                                        <p:strVal val="visible"/>
                                      </p:to>
                                    </p:set>
                                    <p:animEffect filter="dissolve" transition="in">
                                      <p:cBhvr>
                                        <p:cTn id="12"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2"/>
      <p:bldP build="whole" bldLvl="1" animBg="1" rev="0" advAuto="0" spid="38"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body" idx="1"/>
          </p:nvPr>
        </p:nvSpPr>
        <p:spPr>
          <a:prstGeom prst="rect">
            <a:avLst/>
          </a:prstGeom>
        </p:spPr>
        <p:txBody>
          <a:bodyPr/>
          <a:lstStyle/>
          <a:p>
            <a:pPr lvl="0">
              <a:defRPr sz="1800">
                <a:uFillTx/>
              </a:defRPr>
            </a:pPr>
            <a:r>
              <a:rPr sz="2200">
                <a:uFill>
                  <a:solidFill/>
                </a:uFill>
              </a:rPr>
              <a:t>白(明るい)ところでは右回転，黒(暗い)ところでは左回転</a:t>
            </a:r>
          </a:p>
        </p:txBody>
      </p:sp>
      <p:pic>
        <p:nvPicPr>
          <p:cNvPr id="412" name="スクリーンショット 2014-09-18 15.40.38.png"/>
          <p:cNvPicPr/>
          <p:nvPr/>
        </p:nvPicPr>
        <p:blipFill>
          <a:blip r:embed="rId2">
            <a:extLst/>
          </a:blip>
          <a:srcRect l="539" t="5972" r="2748" b="2796"/>
          <a:stretch>
            <a:fillRect/>
          </a:stretch>
        </p:blipFill>
        <p:spPr>
          <a:xfrm>
            <a:off x="1432542" y="1854348"/>
            <a:ext cx="5840717" cy="4425080"/>
          </a:xfrm>
          <a:prstGeom prst="rect">
            <a:avLst/>
          </a:prstGeom>
          <a:ln w="12700">
            <a:round/>
          </a:ln>
        </p:spPr>
      </p:pic>
      <p:sp>
        <p:nvSpPr>
          <p:cNvPr id="413" name="Shape 413"/>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ライントレース</a:t>
            </a:r>
          </a:p>
        </p:txBody>
      </p:sp>
      <p:sp>
        <p:nvSpPr>
          <p:cNvPr id="414" name="Shape 414"/>
          <p:cNvSpPr/>
          <p:nvPr/>
        </p:nvSpPr>
        <p:spPr>
          <a:xfrm>
            <a:off x="263525" y="1712962"/>
            <a:ext cx="8616950" cy="4707930"/>
          </a:xfrm>
          <a:prstGeom prst="roundRect">
            <a:avLst>
              <a:gd name="adj" fmla="val 10362"/>
            </a:avLst>
          </a:prstGeom>
          <a:ln w="12700">
            <a:solidFill>
              <a:srgbClr val="919191"/>
            </a:solidFill>
            <a:round/>
          </a:ln>
        </p:spPr>
        <p:txBody>
          <a:bodyPr lIns="0" tIns="0" rIns="0" bIns="0" anchor="ctr"/>
          <a:lstStyle/>
          <a:p>
            <a:pPr lvl="0"/>
          </a:p>
        </p:txBody>
      </p:sp>
      <p:pic>
        <p:nvPicPr>
          <p:cNvPr id="415" name="Hand pointer alt.pdf"/>
          <p:cNvPicPr/>
          <p:nvPr/>
        </p:nvPicPr>
        <p:blipFill>
          <a:blip r:embed="rId3">
            <a:extLst/>
          </a:blip>
          <a:stretch>
            <a:fillRect/>
          </a:stretch>
        </p:blipFill>
        <p:spPr>
          <a:xfrm rot="2700000">
            <a:off x="3077074" y="4501381"/>
            <a:ext cx="239287" cy="301139"/>
          </a:xfrm>
          <a:prstGeom prst="rect">
            <a:avLst/>
          </a:prstGeom>
          <a:ln w="12700">
            <a:round/>
          </a:ln>
        </p:spPr>
      </p:pic>
      <p:sp>
        <p:nvSpPr>
          <p:cNvPr id="416" name="Shape 416"/>
          <p:cNvSpPr/>
          <p:nvPr/>
        </p:nvSpPr>
        <p:spPr>
          <a:xfrm flipH="1" rot="10800000">
            <a:off x="535411" y="4775080"/>
            <a:ext cx="3441701" cy="1524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2" y="0"/>
                </a:moveTo>
                <a:cubicBezTo>
                  <a:pt x="372" y="0"/>
                  <a:pt x="0" y="841"/>
                  <a:pt x="0" y="1878"/>
                </a:cubicBezTo>
                <a:lnTo>
                  <a:pt x="0" y="18434"/>
                </a:lnTo>
                <a:cubicBezTo>
                  <a:pt x="0" y="19471"/>
                  <a:pt x="372" y="20312"/>
                  <a:pt x="832" y="20312"/>
                </a:cubicBezTo>
                <a:lnTo>
                  <a:pt x="15440" y="20312"/>
                </a:lnTo>
                <a:lnTo>
                  <a:pt x="15729" y="21600"/>
                </a:lnTo>
                <a:lnTo>
                  <a:pt x="16018" y="20312"/>
                </a:lnTo>
                <a:lnTo>
                  <a:pt x="20768" y="20312"/>
                </a:lnTo>
                <a:cubicBezTo>
                  <a:pt x="21228" y="20312"/>
                  <a:pt x="21600" y="19471"/>
                  <a:pt x="21600" y="18434"/>
                </a:cubicBezTo>
                <a:lnTo>
                  <a:pt x="21600" y="1878"/>
                </a:lnTo>
                <a:cubicBezTo>
                  <a:pt x="21600" y="841"/>
                  <a:pt x="21228" y="0"/>
                  <a:pt x="20768" y="0"/>
                </a:cubicBezTo>
                <a:lnTo>
                  <a:pt x="832" y="0"/>
                </a:lnTo>
                <a:close/>
              </a:path>
            </a:pathLst>
          </a:custGeom>
          <a:solidFill>
            <a:srgbClr val="FFFFFF"/>
          </a:solidFill>
          <a:ln w="25400">
            <a:solidFill>
              <a:srgbClr val="D6D6D6"/>
            </a:solidFill>
            <a:miter lim="400000"/>
          </a:ln>
          <a:effectLst>
            <a:outerShdw sx="100000" sy="100000" kx="0" ky="0" algn="b" rotWithShape="0" blurRad="127000" dist="76200" dir="2700000">
              <a:srgbClr val="FFFFFF">
                <a:alpha val="75000"/>
              </a:srgbClr>
            </a:outerShdw>
          </a:effectLst>
        </p:spPr>
        <p:txBody>
          <a:bodyPr lIns="0" tIns="0" rIns="0" bIns="0" anchor="ctr"/>
          <a:lstStyle/>
          <a:p>
            <a:pPr lvl="0"/>
          </a:p>
        </p:txBody>
      </p:sp>
      <p:grpSp>
        <p:nvGrpSpPr>
          <p:cNvPr id="419" name="Group 419"/>
          <p:cNvGrpSpPr/>
          <p:nvPr/>
        </p:nvGrpSpPr>
        <p:grpSpPr>
          <a:xfrm>
            <a:off x="3936759" y="1707647"/>
            <a:ext cx="325189" cy="360822"/>
            <a:chOff x="0" y="0"/>
            <a:chExt cx="325188" cy="360821"/>
          </a:xfrm>
        </p:grpSpPr>
        <p:sp>
          <p:nvSpPr>
            <p:cNvPr id="417" name="Shape 417"/>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418" name="Shape 418"/>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1</a:t>
              </a:r>
            </a:p>
          </p:txBody>
        </p:sp>
      </p:grpSp>
      <p:grpSp>
        <p:nvGrpSpPr>
          <p:cNvPr id="422" name="Group 422"/>
          <p:cNvGrpSpPr/>
          <p:nvPr/>
        </p:nvGrpSpPr>
        <p:grpSpPr>
          <a:xfrm>
            <a:off x="3364323" y="3248589"/>
            <a:ext cx="325189" cy="360822"/>
            <a:chOff x="0" y="0"/>
            <a:chExt cx="325188" cy="360821"/>
          </a:xfrm>
        </p:grpSpPr>
        <p:sp>
          <p:nvSpPr>
            <p:cNvPr id="420" name="Shape 420"/>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421" name="Shape 421"/>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2</a:t>
              </a:r>
            </a:p>
          </p:txBody>
        </p:sp>
      </p:grpSp>
      <p:grpSp>
        <p:nvGrpSpPr>
          <p:cNvPr id="425" name="Group 425"/>
          <p:cNvGrpSpPr/>
          <p:nvPr/>
        </p:nvGrpSpPr>
        <p:grpSpPr>
          <a:xfrm>
            <a:off x="5397949" y="2395052"/>
            <a:ext cx="325190" cy="360822"/>
            <a:chOff x="0" y="0"/>
            <a:chExt cx="325188" cy="360821"/>
          </a:xfrm>
        </p:grpSpPr>
        <p:sp>
          <p:nvSpPr>
            <p:cNvPr id="423" name="Shape 423"/>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424" name="Shape 424"/>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3</a:t>
              </a:r>
            </a:p>
          </p:txBody>
        </p:sp>
      </p:grpSp>
      <p:grpSp>
        <p:nvGrpSpPr>
          <p:cNvPr id="428" name="Group 428"/>
          <p:cNvGrpSpPr/>
          <p:nvPr/>
        </p:nvGrpSpPr>
        <p:grpSpPr>
          <a:xfrm>
            <a:off x="5397949" y="5506552"/>
            <a:ext cx="325190" cy="360822"/>
            <a:chOff x="0" y="0"/>
            <a:chExt cx="325188" cy="360821"/>
          </a:xfrm>
        </p:grpSpPr>
        <p:sp>
          <p:nvSpPr>
            <p:cNvPr id="426" name="Shape 426"/>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427" name="Shape 427"/>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4</a:t>
              </a:r>
            </a:p>
          </p:txBody>
        </p:sp>
      </p:grpSp>
      <p:sp>
        <p:nvSpPr>
          <p:cNvPr id="429" name="Shape 429"/>
          <p:cNvSpPr/>
          <p:nvPr/>
        </p:nvSpPr>
        <p:spPr>
          <a:xfrm>
            <a:off x="540591" y="6024737"/>
            <a:ext cx="3295958"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lvl="0">
              <a:defRPr sz="1800">
                <a:uFillTx/>
              </a:defRPr>
            </a:pPr>
            <a:r>
              <a:rPr sz="1400">
                <a:uFill>
                  <a:solidFill/>
                </a:uFill>
              </a:rPr>
              <a:t>カラーセンサ-比較-反射光の強さを指定</a:t>
            </a:r>
          </a:p>
        </p:txBody>
      </p:sp>
      <p:pic>
        <p:nvPicPr>
          <p:cNvPr id="430" name="pasted-image.png"/>
          <p:cNvPicPr/>
          <p:nvPr/>
        </p:nvPicPr>
        <p:blipFill>
          <a:blip r:embed="rId4">
            <a:extLst/>
          </a:blip>
          <a:srcRect l="1780" t="0" r="1780" b="5248"/>
          <a:stretch>
            <a:fillRect/>
          </a:stretch>
        </p:blipFill>
        <p:spPr>
          <a:xfrm>
            <a:off x="565375" y="4944969"/>
            <a:ext cx="3381591" cy="1094364"/>
          </a:xfrm>
          <a:prstGeom prst="rect">
            <a:avLst/>
          </a:prstGeom>
          <a:ln w="12700">
            <a:round/>
          </a:ln>
        </p:spPr>
      </p:pic>
      <p:grpSp>
        <p:nvGrpSpPr>
          <p:cNvPr id="433" name="Group 433"/>
          <p:cNvGrpSpPr/>
          <p:nvPr/>
        </p:nvGrpSpPr>
        <p:grpSpPr>
          <a:xfrm>
            <a:off x="3867290" y="4521576"/>
            <a:ext cx="4225045" cy="1507023"/>
            <a:chOff x="-2398101" y="-571202"/>
            <a:chExt cx="4225044" cy="1507022"/>
          </a:xfrm>
        </p:grpSpPr>
        <p:sp>
          <p:nvSpPr>
            <p:cNvPr id="431" name="Shape 431"/>
            <p:cNvSpPr/>
            <p:nvPr/>
          </p:nvSpPr>
          <p:spPr>
            <a:xfrm flipH="1">
              <a:off x="-2398102" y="-571203"/>
              <a:ext cx="3262069" cy="1382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50" y="21600"/>
                  </a:lnTo>
                  <a:lnTo>
                    <a:pt x="0" y="21600"/>
                  </a:lnTo>
                </a:path>
              </a:pathLst>
            </a:custGeom>
            <a:noFill/>
            <a:ln w="25400" cap="flat">
              <a:solidFill>
                <a:srgbClr val="FF2600"/>
              </a:solidFill>
              <a:prstDash val="solid"/>
              <a:round/>
              <a:headEnd type="triangle" w="med" len="med"/>
            </a:ln>
            <a:effectLst/>
          </p:spPr>
          <p:txBody>
            <a:bodyPr wrap="square" lIns="0" tIns="0" rIns="0" bIns="0" numCol="1" anchor="t">
              <a:noAutofit/>
            </a:bodyPr>
            <a:lstStyle/>
            <a:p>
              <a:pPr lvl="0"/>
            </a:p>
          </p:txBody>
        </p:sp>
        <p:sp>
          <p:nvSpPr>
            <p:cNvPr id="432" name="Shape 432"/>
            <p:cNvSpPr/>
            <p:nvPr/>
          </p:nvSpPr>
          <p:spPr>
            <a:xfrm>
              <a:off x="863641" y="631020"/>
              <a:ext cx="963302" cy="304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&gt; 50</a:t>
              </a:r>
            </a:p>
          </p:txBody>
        </p:sp>
      </p:grpSp>
      <p:sp>
        <p:nvSpPr>
          <p:cNvPr id="434" name="Shape 434"/>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ライントレースの改良</a:t>
            </a:r>
          </a:p>
        </p:txBody>
      </p:sp>
      <p:sp>
        <p:nvSpPr>
          <p:cNvPr id="437" name="Shape 437"/>
          <p:cNvSpPr/>
          <p:nvPr/>
        </p:nvSpPr>
        <p:spPr>
          <a:xfrm flipH="1" flipV="1">
            <a:off x="1411547" y="1898064"/>
            <a:ext cx="6187000" cy="1"/>
          </a:xfrm>
          <a:prstGeom prst="line">
            <a:avLst/>
          </a:prstGeom>
          <a:ln w="254000">
            <a:solidFill>
              <a:srgbClr val="A9A9A9"/>
            </a:solidFill>
            <a:miter lim="400000"/>
          </a:ln>
        </p:spPr>
        <p:txBody>
          <a:bodyPr lIns="0" tIns="0" rIns="0" bIns="0" anchor="ctr"/>
          <a:lstStyle/>
          <a:p>
            <a:pPr lvl="0"/>
          </a:p>
        </p:txBody>
      </p:sp>
      <p:pic>
        <p:nvPicPr>
          <p:cNvPr id="438" name="pasted-image.png"/>
          <p:cNvPicPr/>
          <p:nvPr/>
        </p:nvPicPr>
        <p:blipFill>
          <a:blip r:embed="rId2">
            <a:extLst/>
          </a:blip>
          <a:stretch>
            <a:fillRect/>
          </a:stretch>
        </p:blipFill>
        <p:spPr>
          <a:xfrm rot="17400000">
            <a:off x="6145937" y="1482738"/>
            <a:ext cx="1047734" cy="1880352"/>
          </a:xfrm>
          <a:prstGeom prst="rect">
            <a:avLst/>
          </a:prstGeom>
          <a:ln w="12700">
            <a:round/>
          </a:ln>
          <a:effectLst>
            <a:outerShdw sx="100000" sy="100000" kx="0" ky="0" algn="b" rotWithShape="0" blurRad="127000" dist="76200" dir="2700000">
              <a:srgbClr val="FFFFFF">
                <a:alpha val="75000"/>
              </a:srgbClr>
            </a:outerShdw>
          </a:effectLst>
        </p:spPr>
      </p:pic>
      <p:pic>
        <p:nvPicPr>
          <p:cNvPr id="439" name="pasted-image.png"/>
          <p:cNvPicPr/>
          <p:nvPr/>
        </p:nvPicPr>
        <p:blipFill>
          <a:blip r:embed="rId2">
            <a:extLst/>
          </a:blip>
          <a:stretch>
            <a:fillRect/>
          </a:stretch>
        </p:blipFill>
        <p:spPr>
          <a:xfrm rot="15000000">
            <a:off x="4384047" y="1482738"/>
            <a:ext cx="1047734" cy="1880352"/>
          </a:xfrm>
          <a:prstGeom prst="rect">
            <a:avLst/>
          </a:prstGeom>
          <a:ln w="12700">
            <a:round/>
          </a:ln>
          <a:effectLst>
            <a:outerShdw sx="100000" sy="100000" kx="0" ky="0" algn="b" rotWithShape="0" blurRad="127000" dist="76200" dir="2700000">
              <a:srgbClr val="FFFFFF">
                <a:alpha val="75000"/>
              </a:srgbClr>
            </a:outerShdw>
          </a:effectLst>
        </p:spPr>
      </p:pic>
      <p:sp>
        <p:nvSpPr>
          <p:cNvPr id="458" name="Shape 458"/>
          <p:cNvSpPr/>
          <p:nvPr/>
        </p:nvSpPr>
        <p:spPr>
          <a:xfrm>
            <a:off x="5798334" y="2389519"/>
            <a:ext cx="384901" cy="406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8042" y="21343"/>
                  <a:pt x="842" y="14143"/>
                  <a:pt x="0" y="0"/>
                </a:cubicBezTo>
              </a:path>
            </a:pathLst>
          </a:custGeom>
          <a:ln w="38100">
            <a:solidFill>
              <a:srgbClr val="005493"/>
            </a:solidFill>
            <a:miter lim="400000"/>
            <a:tailEnd type="triangle"/>
          </a:ln>
        </p:spPr>
        <p:txBody>
          <a:bodyPr/>
          <a:lstStyle/>
          <a:p>
            <a:pPr lvl="0"/>
          </a:p>
        </p:txBody>
      </p:sp>
      <p:sp>
        <p:nvSpPr>
          <p:cNvPr id="459" name="Shape 459"/>
          <p:cNvSpPr/>
          <p:nvPr/>
        </p:nvSpPr>
        <p:spPr>
          <a:xfrm>
            <a:off x="4049350" y="1906587"/>
            <a:ext cx="384901" cy="406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8042" y="257"/>
                  <a:pt x="842" y="7457"/>
                  <a:pt x="0" y="21600"/>
                </a:cubicBezTo>
              </a:path>
            </a:pathLst>
          </a:custGeom>
          <a:ln w="38100">
            <a:solidFill>
              <a:srgbClr val="005493"/>
            </a:solidFill>
            <a:miter lim="400000"/>
            <a:tailEnd type="triangle"/>
          </a:ln>
        </p:spPr>
        <p:txBody>
          <a:bodyPr/>
          <a:lstStyle/>
          <a:p>
            <a:pPr lvl="0"/>
          </a:p>
        </p:txBody>
      </p:sp>
      <p:sp>
        <p:nvSpPr>
          <p:cNvPr id="442" name="Shape 442"/>
          <p:cNvSpPr/>
          <p:nvPr/>
        </p:nvSpPr>
        <p:spPr>
          <a:xfrm>
            <a:off x="1670702" y="1922507"/>
            <a:ext cx="1997359" cy="356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09"/>
                </a:moveTo>
                <a:lnTo>
                  <a:pt x="18160" y="20405"/>
                </a:lnTo>
                <a:lnTo>
                  <a:pt x="14523" y="0"/>
                </a:lnTo>
                <a:lnTo>
                  <a:pt x="10760" y="21110"/>
                </a:lnTo>
                <a:lnTo>
                  <a:pt x="7103" y="591"/>
                </a:lnTo>
                <a:lnTo>
                  <a:pt x="3358" y="21600"/>
                </a:lnTo>
                <a:lnTo>
                  <a:pt x="0" y="2760"/>
                </a:lnTo>
              </a:path>
            </a:pathLst>
          </a:custGeom>
          <a:ln w="38100">
            <a:solidFill>
              <a:srgbClr val="005493"/>
            </a:solidFill>
            <a:miter lim="400000"/>
            <a:tailEnd type="triangle"/>
          </a:ln>
        </p:spPr>
        <p:txBody>
          <a:bodyPr lIns="0" tIns="0" rIns="0" bIns="0" anchor="ctr"/>
          <a:lstStyle/>
          <a:p>
            <a:pPr lvl="0"/>
          </a:p>
        </p:txBody>
      </p:sp>
      <p:sp>
        <p:nvSpPr>
          <p:cNvPr id="443" name="Shape 443"/>
          <p:cNvSpPr/>
          <p:nvPr/>
        </p:nvSpPr>
        <p:spPr>
          <a:xfrm flipH="1" flipV="1">
            <a:off x="1501341" y="4958120"/>
            <a:ext cx="2793941" cy="1"/>
          </a:xfrm>
          <a:prstGeom prst="line">
            <a:avLst/>
          </a:prstGeom>
          <a:ln w="254000">
            <a:solidFill>
              <a:srgbClr val="A9A9A9"/>
            </a:solidFill>
            <a:miter lim="400000"/>
          </a:ln>
        </p:spPr>
        <p:txBody>
          <a:bodyPr lIns="0" tIns="0" rIns="0" bIns="0" anchor="ctr"/>
          <a:lstStyle/>
          <a:p>
            <a:pPr lvl="0"/>
          </a:p>
        </p:txBody>
      </p:sp>
      <p:pic>
        <p:nvPicPr>
          <p:cNvPr id="444" name="pasted-image.png"/>
          <p:cNvPicPr/>
          <p:nvPr/>
        </p:nvPicPr>
        <p:blipFill>
          <a:blip r:embed="rId2">
            <a:extLst/>
          </a:blip>
          <a:stretch>
            <a:fillRect/>
          </a:stretch>
        </p:blipFill>
        <p:spPr>
          <a:xfrm rot="16200000">
            <a:off x="2868777" y="4414810"/>
            <a:ext cx="1047733" cy="1880353"/>
          </a:xfrm>
          <a:prstGeom prst="rect">
            <a:avLst/>
          </a:prstGeom>
          <a:ln w="12700">
            <a:round/>
          </a:ln>
          <a:effectLst>
            <a:outerShdw sx="100000" sy="100000" kx="0" ky="0" algn="b" rotWithShape="0" blurRad="127000" dist="76200" dir="2700000">
              <a:srgbClr val="FFFFFF">
                <a:alpha val="75000"/>
              </a:srgbClr>
            </a:outerShdw>
          </a:effectLst>
        </p:spPr>
      </p:pic>
      <p:sp>
        <p:nvSpPr>
          <p:cNvPr id="445" name="Shape 445"/>
          <p:cNvSpPr/>
          <p:nvPr/>
        </p:nvSpPr>
        <p:spPr>
          <a:xfrm flipH="1">
            <a:off x="1974423" y="5354986"/>
            <a:ext cx="816817" cy="1"/>
          </a:xfrm>
          <a:prstGeom prst="line">
            <a:avLst/>
          </a:prstGeom>
          <a:ln w="38100">
            <a:solidFill>
              <a:srgbClr val="005493"/>
            </a:solidFill>
            <a:miter lim="400000"/>
            <a:tailEnd type="triangle"/>
          </a:ln>
        </p:spPr>
        <p:txBody>
          <a:bodyPr lIns="0" tIns="0" rIns="0" bIns="0" anchor="ctr"/>
          <a:lstStyle/>
          <a:p>
            <a:pPr lvl="0"/>
          </a:p>
        </p:txBody>
      </p:sp>
      <p:grpSp>
        <p:nvGrpSpPr>
          <p:cNvPr id="450" name="Group 450"/>
          <p:cNvGrpSpPr/>
          <p:nvPr/>
        </p:nvGrpSpPr>
        <p:grpSpPr>
          <a:xfrm>
            <a:off x="5086003" y="4267934"/>
            <a:ext cx="2208305" cy="1809703"/>
            <a:chOff x="0" y="0"/>
            <a:chExt cx="2208303" cy="1809702"/>
          </a:xfrm>
        </p:grpSpPr>
        <p:sp>
          <p:nvSpPr>
            <p:cNvPr id="460" name="Shape 460"/>
            <p:cNvSpPr/>
            <p:nvPr/>
          </p:nvSpPr>
          <p:spPr>
            <a:xfrm>
              <a:off x="936814" y="780584"/>
              <a:ext cx="384901" cy="406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8042" y="21343"/>
                    <a:pt x="842" y="14143"/>
                    <a:pt x="0" y="0"/>
                  </a:cubicBezTo>
                </a:path>
              </a:pathLst>
            </a:custGeom>
            <a:noFill/>
            <a:ln w="38100" cap="flat">
              <a:solidFill>
                <a:srgbClr val="005493"/>
              </a:solidFill>
              <a:prstDash val="solid"/>
              <a:miter lim="400000"/>
              <a:tailEnd type="triangle" w="med" len="med"/>
            </a:ln>
            <a:effectLst/>
          </p:spPr>
          <p:txBody>
            <a:bodyPr/>
            <a:lstStyle/>
            <a:p>
              <a:pPr lvl="0"/>
            </a:p>
          </p:txBody>
        </p:sp>
        <p:sp>
          <p:nvSpPr>
            <p:cNvPr id="461" name="Shape 461"/>
            <p:cNvSpPr/>
            <p:nvPr/>
          </p:nvSpPr>
          <p:spPr>
            <a:xfrm>
              <a:off x="554983" y="0"/>
              <a:ext cx="1653321" cy="1486054"/>
            </a:xfrm>
            <a:custGeom>
              <a:avLst/>
              <a:gdLst/>
              <a:ahLst/>
              <a:cxnLst>
                <a:cxn ang="0">
                  <a:pos x="wd2" y="hd2"/>
                </a:cxn>
                <a:cxn ang="5400000">
                  <a:pos x="wd2" y="hd2"/>
                </a:cxn>
                <a:cxn ang="10800000">
                  <a:pos x="wd2" y="hd2"/>
                </a:cxn>
                <a:cxn ang="16200000">
                  <a:pos x="wd2" y="hd2"/>
                </a:cxn>
              </a:cxnLst>
              <a:rect l="0" t="0" r="r" b="b"/>
              <a:pathLst>
                <a:path w="21600" h="21056" fill="norm" stroke="1" extrusionOk="0">
                  <a:moveTo>
                    <a:pt x="0" y="0"/>
                  </a:moveTo>
                  <a:cubicBezTo>
                    <a:pt x="42" y="14592"/>
                    <a:pt x="7242" y="21600"/>
                    <a:pt x="21600" y="21023"/>
                  </a:cubicBezTo>
                </a:path>
              </a:pathLst>
            </a:custGeom>
            <a:noFill/>
            <a:ln w="254000" cap="flat">
              <a:solidFill>
                <a:srgbClr val="A9A9A9"/>
              </a:solidFill>
              <a:prstDash val="solid"/>
              <a:miter lim="400000"/>
            </a:ln>
            <a:effectLst/>
          </p:spPr>
          <p:txBody>
            <a:bodyPr/>
            <a:lstStyle/>
            <a:p>
              <a:pPr lvl="0"/>
            </a:p>
          </p:txBody>
        </p:sp>
        <p:pic>
          <p:nvPicPr>
            <p:cNvPr id="448" name="pasted-image.png"/>
            <p:cNvPicPr/>
            <p:nvPr/>
          </p:nvPicPr>
          <p:blipFill>
            <a:blip r:embed="rId2">
              <a:extLst/>
            </a:blip>
            <a:stretch>
              <a:fillRect/>
            </a:stretch>
          </p:blipFill>
          <p:spPr>
            <a:xfrm rot="16200000">
              <a:off x="416309" y="345660"/>
              <a:ext cx="1047734" cy="1880353"/>
            </a:xfrm>
            <a:prstGeom prst="rect">
              <a:avLst/>
            </a:prstGeom>
            <a:ln w="12700" cap="flat">
              <a:noFill/>
              <a:round/>
            </a:ln>
            <a:effectLst>
              <a:outerShdw sx="100000" sy="100000" kx="0" ky="0" algn="b" rotWithShape="0" blurRad="127000" dist="76200" dir="2700000">
                <a:srgbClr val="FFFFFF">
                  <a:alpha val="75000"/>
                </a:srgbClr>
              </a:outerShdw>
            </a:effectLst>
          </p:spPr>
        </p:pic>
        <p:sp>
          <p:nvSpPr>
            <p:cNvPr id="462" name="Shape 462"/>
            <p:cNvSpPr/>
            <p:nvPr/>
          </p:nvSpPr>
          <p:spPr>
            <a:xfrm>
              <a:off x="84952" y="894741"/>
              <a:ext cx="137356" cy="559901"/>
            </a:xfrm>
            <a:custGeom>
              <a:avLst/>
              <a:gdLst/>
              <a:ahLst/>
              <a:cxnLst>
                <a:cxn ang="0">
                  <a:pos x="wd2" y="hd2"/>
                </a:cxn>
                <a:cxn ang="5400000">
                  <a:pos x="wd2" y="hd2"/>
                </a:cxn>
                <a:cxn ang="10800000">
                  <a:pos x="wd2" y="hd2"/>
                </a:cxn>
                <a:cxn ang="16200000">
                  <a:pos x="wd2" y="hd2"/>
                </a:cxn>
              </a:cxnLst>
              <a:rect l="0" t="0" r="r" b="b"/>
              <a:pathLst>
                <a:path w="16214" h="21600" fill="norm" stroke="1" extrusionOk="0">
                  <a:moveTo>
                    <a:pt x="14376" y="0"/>
                  </a:moveTo>
                  <a:cubicBezTo>
                    <a:pt x="-5386" y="6723"/>
                    <a:pt x="-4773" y="13923"/>
                    <a:pt x="16214" y="21600"/>
                  </a:cubicBezTo>
                </a:path>
              </a:pathLst>
            </a:custGeom>
            <a:noFill/>
            <a:ln w="38100" cap="flat">
              <a:solidFill>
                <a:srgbClr val="005493"/>
              </a:solidFill>
              <a:prstDash val="solid"/>
              <a:miter lim="400000"/>
              <a:headEnd type="triangle" w="med" len="med"/>
              <a:tailEnd type="triangle" w="med" len="med"/>
            </a:ln>
            <a:effectLst/>
          </p:spPr>
          <p:txBody>
            <a:bodyPr/>
            <a:lstStyle/>
            <a:p>
              <a:pPr lvl="0"/>
            </a:p>
          </p:txBody>
        </p:sp>
      </p:grpSp>
      <p:sp>
        <p:nvSpPr>
          <p:cNvPr id="451" name="Shape 451"/>
          <p:cNvSpPr/>
          <p:nvPr/>
        </p:nvSpPr>
        <p:spPr>
          <a:xfrm>
            <a:off x="701871" y="1190625"/>
            <a:ext cx="7740258" cy="2332309"/>
          </a:xfrm>
          <a:prstGeom prst="roundRect">
            <a:avLst>
              <a:gd name="adj" fmla="val 15978"/>
            </a:avLst>
          </a:prstGeom>
          <a:ln w="12700">
            <a:solidFill/>
            <a:round/>
          </a:ln>
        </p:spPr>
        <p:txBody>
          <a:bodyPr lIns="0" tIns="0" rIns="0" bIns="0" anchor="ctr"/>
          <a:lstStyle/>
          <a:p>
            <a:pPr lvl="0"/>
          </a:p>
        </p:txBody>
      </p:sp>
      <p:sp>
        <p:nvSpPr>
          <p:cNvPr id="452" name="Shape 452"/>
          <p:cNvSpPr/>
          <p:nvPr/>
        </p:nvSpPr>
        <p:spPr>
          <a:xfrm>
            <a:off x="701871" y="4006631"/>
            <a:ext cx="7740258" cy="2332309"/>
          </a:xfrm>
          <a:prstGeom prst="roundRect">
            <a:avLst>
              <a:gd name="adj" fmla="val 15978"/>
            </a:avLst>
          </a:prstGeom>
          <a:ln w="12700">
            <a:solidFill/>
            <a:round/>
          </a:ln>
        </p:spPr>
        <p:txBody>
          <a:bodyPr lIns="0" tIns="0" rIns="0" bIns="0" anchor="ctr"/>
          <a:lstStyle/>
          <a:p>
            <a:pPr lvl="0"/>
          </a:p>
        </p:txBody>
      </p:sp>
      <p:sp>
        <p:nvSpPr>
          <p:cNvPr id="453" name="Shape 453"/>
          <p:cNvSpPr/>
          <p:nvPr/>
        </p:nvSpPr>
        <p:spPr>
          <a:xfrm flipV="1">
            <a:off x="4571999" y="3564719"/>
            <a:ext cx="1" cy="400127"/>
          </a:xfrm>
          <a:prstGeom prst="line">
            <a:avLst/>
          </a:prstGeom>
          <a:ln w="25400">
            <a:solidFill>
              <a:srgbClr val="FF2600"/>
            </a:solidFill>
            <a:round/>
            <a:headEnd type="triangle"/>
          </a:ln>
        </p:spPr>
        <p:txBody>
          <a:bodyPr lIns="0" tIns="0" rIns="0" bIns="0"/>
          <a:lstStyle/>
          <a:p>
            <a:pPr lvl="0"/>
          </a:p>
        </p:txBody>
      </p:sp>
      <p:sp>
        <p:nvSpPr>
          <p:cNvPr id="454" name="Shape 454"/>
          <p:cNvSpPr/>
          <p:nvPr/>
        </p:nvSpPr>
        <p:spPr>
          <a:xfrm>
            <a:off x="1371183" y="1410149"/>
            <a:ext cx="2276095"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lvl="0">
              <a:defRPr sz="1800">
                <a:uFillTx/>
              </a:defRPr>
            </a:pPr>
            <a:r>
              <a:rPr sz="1400">
                <a:uFill>
                  <a:solidFill/>
                </a:uFill>
              </a:rPr>
              <a:t>ジグザグ走行なので遅い！</a:t>
            </a:r>
          </a:p>
        </p:txBody>
      </p:sp>
      <p:sp>
        <p:nvSpPr>
          <p:cNvPr id="455" name="Shape 455"/>
          <p:cNvSpPr/>
          <p:nvPr/>
        </p:nvSpPr>
        <p:spPr>
          <a:xfrm>
            <a:off x="1214044" y="4346090"/>
            <a:ext cx="1932941"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lvl="0">
              <a:defRPr sz="1800">
                <a:uFillTx/>
              </a:defRPr>
            </a:pPr>
            <a:r>
              <a:rPr sz="1400">
                <a:uFill>
                  <a:solidFill/>
                </a:uFill>
              </a:rPr>
              <a:t>①黒のライン上→前進</a:t>
            </a:r>
          </a:p>
        </p:txBody>
      </p:sp>
      <p:sp>
        <p:nvSpPr>
          <p:cNvPr id="456" name="Shape 456"/>
          <p:cNvSpPr/>
          <p:nvPr/>
        </p:nvSpPr>
        <p:spPr>
          <a:xfrm>
            <a:off x="6096581" y="4359456"/>
            <a:ext cx="2010830" cy="851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a:lvl1pPr>
          </a:lstStyle>
          <a:p>
            <a:pPr lvl="0">
              <a:defRPr sz="1800">
                <a:uFillTx/>
              </a:defRPr>
            </a:pPr>
            <a:r>
              <a:rPr sz="1400">
                <a:uFill>
                  <a:solidFill/>
                </a:uFill>
              </a:rPr>
              <a:t>②白→左右に回転して黒のライン探索</a:t>
            </a:r>
            <a:endParaRPr sz="1400">
              <a:uFill>
                <a:solidFill/>
              </a:uFill>
            </a:endParaRPr>
          </a:p>
        </p:txBody>
      </p:sp>
      <p:sp>
        <p:nvSpPr>
          <p:cNvPr id="457" name="Shape 457"/>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l">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4" name="Shape 464"/>
          <p:cNvSpPr/>
          <p:nvPr/>
        </p:nvSpPr>
        <p:spPr>
          <a:xfrm>
            <a:off x="478631" y="1031875"/>
            <a:ext cx="8178801" cy="54991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p>
            <a:pPr lvl="2" indent="497840">
              <a:defRPr>
                <a:uFillTx/>
              </a:defRPr>
            </a:pPr>
            <a:endParaRPr sz="2800">
              <a:solidFill>
                <a:srgbClr val="F30001"/>
              </a:solidFill>
              <a:uFill>
                <a:solidFill>
                  <a:srgbClr val="FF6A00"/>
                </a:solidFill>
              </a:uFill>
              <a:latin typeface="+mj-lt"/>
              <a:ea typeface="+mj-ea"/>
              <a:cs typeface="+mj-cs"/>
              <a:sym typeface="ヒラギノ角ゴ Pro W6"/>
            </a:endParaRPr>
          </a:p>
          <a:p>
            <a:pPr lvl="2" indent="497840">
              <a:defRPr>
                <a:uFillTx/>
              </a:defRPr>
            </a:pPr>
            <a:r>
              <a:rPr sz="2800">
                <a:solidFill>
                  <a:srgbClr val="E10201"/>
                </a:solidFill>
                <a:uFill>
                  <a:solidFill>
                    <a:srgbClr val="FF6A00"/>
                  </a:solidFill>
                </a:uFill>
                <a:latin typeface="+mj-lt"/>
                <a:ea typeface="+mj-ea"/>
                <a:cs typeface="+mj-cs"/>
                <a:sym typeface="ヒラギノ角ゴ Pro W6"/>
              </a:rPr>
              <a:t>■ロボコン用にロボットを改造しよう</a:t>
            </a:r>
            <a:endParaRPr sz="2800">
              <a:solidFill>
                <a:srgbClr val="F30001"/>
              </a:solidFill>
              <a:uFill>
                <a:solidFill>
                  <a:srgbClr val="FF6A00"/>
                </a:solidFill>
              </a:uFill>
              <a:latin typeface="+mj-lt"/>
              <a:ea typeface="+mj-ea"/>
              <a:cs typeface="+mj-cs"/>
              <a:sym typeface="ヒラギノ角ゴ Pro W6"/>
            </a:endParaRPr>
          </a:p>
          <a:p>
            <a:pPr lvl="0">
              <a:defRPr>
                <a:uFillTx/>
              </a:defRPr>
            </a:pPr>
            <a:endParaRPr sz="2400">
              <a:solidFill>
                <a:srgbClr val="FF6A00"/>
              </a:solidFill>
              <a:uFill>
                <a:solidFill>
                  <a:srgbClr val="FF6A00"/>
                </a:solidFill>
              </a:uFill>
              <a:latin typeface="+mj-lt"/>
              <a:ea typeface="+mj-ea"/>
              <a:cs typeface="+mj-cs"/>
              <a:sym typeface="ヒラギノ角ゴ Pro W6"/>
            </a:endParaRPr>
          </a:p>
        </p:txBody>
      </p:sp>
      <p:sp>
        <p:nvSpPr>
          <p:cNvPr id="465" name="Shape 465"/>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7" name="WRO2015Basic.png"/>
          <p:cNvPicPr/>
          <p:nvPr/>
        </p:nvPicPr>
        <p:blipFill>
          <a:blip r:embed="rId2">
            <a:extLst/>
          </a:blip>
          <a:stretch>
            <a:fillRect/>
          </a:stretch>
        </p:blipFill>
        <p:spPr>
          <a:xfrm>
            <a:off x="621562" y="1385798"/>
            <a:ext cx="7614140" cy="5328547"/>
          </a:xfrm>
          <a:prstGeom prst="rect">
            <a:avLst/>
          </a:prstGeom>
          <a:ln w="12700">
            <a:round/>
          </a:ln>
        </p:spPr>
      </p:pic>
      <p:sp>
        <p:nvSpPr>
          <p:cNvPr id="468" name="Shape 46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600">
                <a:uFill>
                  <a:solidFill/>
                </a:uFill>
              </a:rPr>
            </a:fld>
          </a:p>
        </p:txBody>
      </p:sp>
      <p:sp>
        <p:nvSpPr>
          <p:cNvPr id="469" name="Shape 469"/>
          <p:cNvSpPr/>
          <p:nvPr/>
        </p:nvSpPr>
        <p:spPr>
          <a:xfrm>
            <a:off x="307181" y="409575"/>
            <a:ext cx="8483601" cy="6223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a:defRPr sz="2400">
                <a:solidFill>
                  <a:srgbClr val="FF6A00"/>
                </a:solidFill>
                <a:uFill>
                  <a:solidFill>
                    <a:srgbClr val="FF6A00"/>
                  </a:solidFill>
                </a:uFill>
                <a:latin typeface="+mj-lt"/>
                <a:ea typeface="+mj-ea"/>
                <a:cs typeface="+mj-cs"/>
                <a:sym typeface="ヒラギノ角ゴ Pro W6"/>
              </a:defRPr>
            </a:lvl1pPr>
          </a:lstStyle>
          <a:p>
            <a:pPr lvl="0">
              <a:defRPr sz="1800">
                <a:solidFill>
                  <a:srgbClr val="000000"/>
                </a:solidFill>
                <a:uFillTx/>
              </a:defRPr>
            </a:pPr>
            <a:r>
              <a:rPr sz="2400">
                <a:solidFill>
                  <a:srgbClr val="FF6A00"/>
                </a:solidFill>
                <a:uFill>
                  <a:solidFill>
                    <a:srgbClr val="FF6A00"/>
                  </a:solidFill>
                </a:uFill>
              </a:rPr>
              <a:t>ロボットを動かすには？</a:t>
            </a:r>
          </a:p>
        </p:txBody>
      </p:sp>
      <p:sp>
        <p:nvSpPr>
          <p:cNvPr id="470" name="Shape 470"/>
          <p:cNvSpPr/>
          <p:nvPr/>
        </p:nvSpPr>
        <p:spPr>
          <a:xfrm>
            <a:off x="2654300" y="5156200"/>
            <a:ext cx="1270000" cy="1270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76200">
            <a:solidFill>
              <a:srgbClr val="FF2600"/>
            </a:solidFill>
            <a:round/>
          </a:ln>
        </p:spPr>
        <p:txBody>
          <a:bodyPr lIns="0" tIns="0" rIns="0" bIns="0" anchor="ctr"/>
          <a:lstStyle/>
          <a:p>
            <a:pPr lvl="0"/>
          </a:p>
        </p:txBody>
      </p:sp>
      <p:sp>
        <p:nvSpPr>
          <p:cNvPr id="471" name="Shape 471"/>
          <p:cNvSpPr/>
          <p:nvPr/>
        </p:nvSpPr>
        <p:spPr>
          <a:xfrm>
            <a:off x="3810000" y="4940300"/>
            <a:ext cx="2425700" cy="431800"/>
          </a:xfrm>
          <a:prstGeom prst="roundRect">
            <a:avLst>
              <a:gd name="adj" fmla="val 44118"/>
            </a:avLst>
          </a:prstGeom>
          <a:solidFill>
            <a:srgbClr val="D6D6D6"/>
          </a:solidFill>
          <a:ln w="12700">
            <a:round/>
          </a:ln>
        </p:spPr>
        <p:txBody>
          <a:bodyPr lIns="0" tIns="0" rIns="0" bIns="0" anchor="ctr"/>
          <a:lstStyle/>
          <a:p>
            <a:pPr lvl="0"/>
          </a:p>
        </p:txBody>
      </p:sp>
      <p:sp>
        <p:nvSpPr>
          <p:cNvPr id="472" name="Shape 472"/>
          <p:cNvSpPr/>
          <p:nvPr/>
        </p:nvSpPr>
        <p:spPr>
          <a:xfrm>
            <a:off x="3802379" y="4978400"/>
            <a:ext cx="2440941" cy="355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a:solidFill>
                  <a:srgbClr val="FF2600"/>
                </a:solidFill>
                <a:uFill>
                  <a:solidFill>
                    <a:srgbClr val="FF2600"/>
                  </a:solidFill>
                </a:uFill>
              </a:defRPr>
            </a:lvl1pPr>
          </a:lstStyle>
          <a:p>
            <a:pPr lvl="0">
              <a:defRPr b="0">
                <a:solidFill>
                  <a:srgbClr val="000000"/>
                </a:solidFill>
                <a:uFillTx/>
              </a:defRPr>
            </a:pPr>
            <a:r>
              <a:rPr b="1">
                <a:solidFill>
                  <a:srgbClr val="FF2600"/>
                </a:solidFill>
                <a:uFill>
                  <a:solidFill>
                    <a:srgbClr val="FF2600"/>
                  </a:solidFill>
                </a:uFill>
              </a:rPr>
              <a:t>壁との衝突を検知する</a:t>
            </a:r>
          </a:p>
        </p:txBody>
      </p:sp>
      <p:sp>
        <p:nvSpPr>
          <p:cNvPr id="473" name="Shape 473"/>
          <p:cNvSpPr/>
          <p:nvPr/>
        </p:nvSpPr>
        <p:spPr>
          <a:xfrm>
            <a:off x="4521200" y="2933700"/>
            <a:ext cx="2425700" cy="431800"/>
          </a:xfrm>
          <a:prstGeom prst="roundRect">
            <a:avLst>
              <a:gd name="adj" fmla="val 44118"/>
            </a:avLst>
          </a:prstGeom>
          <a:solidFill>
            <a:srgbClr val="D6D6D6"/>
          </a:solidFill>
          <a:ln w="12700">
            <a:round/>
          </a:ln>
        </p:spPr>
        <p:txBody>
          <a:bodyPr lIns="0" tIns="0" rIns="0" bIns="0" anchor="ctr"/>
          <a:lstStyle/>
          <a:p>
            <a:pPr lvl="0"/>
          </a:p>
        </p:txBody>
      </p:sp>
      <p:sp>
        <p:nvSpPr>
          <p:cNvPr id="474" name="Shape 474"/>
          <p:cNvSpPr/>
          <p:nvPr/>
        </p:nvSpPr>
        <p:spPr>
          <a:xfrm>
            <a:off x="4833213" y="2984500"/>
            <a:ext cx="1801674" cy="330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a:solidFill>
                  <a:srgbClr val="FF2600"/>
                </a:solidFill>
                <a:uFill>
                  <a:solidFill>
                    <a:srgbClr val="FF2600"/>
                  </a:solidFill>
                </a:uFill>
              </a:defRPr>
            </a:lvl1pPr>
          </a:lstStyle>
          <a:p>
            <a:pPr lvl="0">
              <a:defRPr b="0">
                <a:solidFill>
                  <a:srgbClr val="000000"/>
                </a:solidFill>
                <a:uFillTx/>
              </a:defRPr>
            </a:pPr>
            <a:r>
              <a:rPr b="1">
                <a:solidFill>
                  <a:srgbClr val="FF2600"/>
                </a:solidFill>
                <a:uFill>
                  <a:solidFill>
                    <a:srgbClr val="FF2600"/>
                  </a:solidFill>
                </a:uFill>
              </a:rPr>
              <a:t>ライントレース</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lt" backwards="0">
                                    <p:tmAbs val="0"/>
                                  </p:iterate>
                                  <p:childTnLst>
                                    <p:set>
                                      <p:cBhvr>
                                        <p:cTn id="6" fill="hold"/>
                                        <p:tgtEl>
                                          <p:spTgt spid="473"/>
                                        </p:tgtEl>
                                        <p:attrNameLst>
                                          <p:attrName>style.visibility</p:attrName>
                                        </p:attrNameLst>
                                      </p:cBhvr>
                                      <p:to>
                                        <p:strVal val="visible"/>
                                      </p:to>
                                    </p:set>
                                    <p:animEffect filter="dissolve" transition="in">
                                      <p:cBhvr>
                                        <p:cTn id="7" dur="1000"/>
                                        <p:tgtEl>
                                          <p:spTgt spid="473"/>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lt" backwards="0">
                                    <p:tmAbs val="0"/>
                                  </p:iterate>
                                  <p:childTnLst>
                                    <p:set>
                                      <p:cBhvr>
                                        <p:cTn id="10" fill="hold"/>
                                        <p:tgtEl>
                                          <p:spTgt spid="474"/>
                                        </p:tgtEl>
                                        <p:attrNameLst>
                                          <p:attrName>style.visibility</p:attrName>
                                        </p:attrNameLst>
                                      </p:cBhvr>
                                      <p:to>
                                        <p:strVal val="visible"/>
                                      </p:to>
                                    </p:set>
                                    <p:animEffect filter="dissolve" transition="in">
                                      <p:cBhvr>
                                        <p:cTn id="11" dur="1000"/>
                                        <p:tgtEl>
                                          <p:spTgt spid="47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4" presetID="22" grpId="3" fill="hold">
                                  <p:stCondLst>
                                    <p:cond delay="0"/>
                                  </p:stCondLst>
                                  <p:iterate type="el" backwards="0">
                                    <p:tmAbs val="0"/>
                                  </p:iterate>
                                  <p:childTnLst>
                                    <p:set>
                                      <p:cBhvr>
                                        <p:cTn id="15" fill="hold"/>
                                        <p:tgtEl>
                                          <p:spTgt spid="470"/>
                                        </p:tgtEl>
                                        <p:attrNameLst>
                                          <p:attrName>style.visibility</p:attrName>
                                        </p:attrNameLst>
                                      </p:cBhvr>
                                      <p:to>
                                        <p:strVal val="visible"/>
                                      </p:to>
                                    </p:set>
                                    <p:animEffect filter="wipe(down)" transition="in">
                                      <p:cBhvr>
                                        <p:cTn id="16" dur="2000"/>
                                        <p:tgtEl>
                                          <p:spTgt spid="470"/>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9" grpId="4" fill="hold">
                                  <p:stCondLst>
                                    <p:cond delay="0"/>
                                  </p:stCondLst>
                                  <p:iterate type="lt" backwards="0">
                                    <p:tmAbs val="0"/>
                                  </p:iterate>
                                  <p:childTnLst>
                                    <p:set>
                                      <p:cBhvr>
                                        <p:cTn id="20" fill="hold"/>
                                        <p:tgtEl>
                                          <p:spTgt spid="471"/>
                                        </p:tgtEl>
                                        <p:attrNameLst>
                                          <p:attrName>style.visibility</p:attrName>
                                        </p:attrNameLst>
                                      </p:cBhvr>
                                      <p:to>
                                        <p:strVal val="visible"/>
                                      </p:to>
                                    </p:set>
                                    <p:animEffect filter="dissolve" transition="in">
                                      <p:cBhvr>
                                        <p:cTn id="21" dur="1000"/>
                                        <p:tgtEl>
                                          <p:spTgt spid="471"/>
                                        </p:tgtEl>
                                      </p:cBhvr>
                                    </p:animEffect>
                                  </p:childTnLst>
                                </p:cTn>
                              </p:par>
                            </p:childTnLst>
                          </p:cTn>
                        </p:par>
                        <p:par>
                          <p:cTn id="22" fill="hold">
                            <p:stCondLst>
                              <p:cond delay="1000"/>
                            </p:stCondLst>
                            <p:childTnLst>
                              <p:par>
                                <p:cTn id="23" nodeType="afterEffect" presetClass="entr" presetSubtype="0" presetID="9" grpId="5" fill="hold">
                                  <p:stCondLst>
                                    <p:cond delay="0"/>
                                  </p:stCondLst>
                                  <p:iterate type="lt" backwards="0">
                                    <p:tmAbs val="0"/>
                                  </p:iterate>
                                  <p:childTnLst>
                                    <p:set>
                                      <p:cBhvr>
                                        <p:cTn id="24" fill="hold"/>
                                        <p:tgtEl>
                                          <p:spTgt spid="472"/>
                                        </p:tgtEl>
                                        <p:attrNameLst>
                                          <p:attrName>style.visibility</p:attrName>
                                        </p:attrNameLst>
                                      </p:cBhvr>
                                      <p:to>
                                        <p:strVal val="visible"/>
                                      </p:to>
                                    </p:set>
                                    <p:animEffect filter="dissolve" transition="in">
                                      <p:cBhvr>
                                        <p:cTn id="25" dur="1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1" grpId="4"/>
      <p:bldP build="whole" bldLvl="1" animBg="1" rev="0" advAuto="0" spid="472" grpId="5"/>
      <p:bldP build="whole" bldLvl="1" animBg="1" rev="0" advAuto="0" spid="473" grpId="1"/>
      <p:bldP build="whole" bldLvl="1" animBg="1" rev="0" advAuto="0" spid="470" grpId="3"/>
      <p:bldP build="whole" bldLvl="1" animBg="1" rev="0" advAuto="0" spid="474"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6" name="Shape 476"/>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ロボコン用にロボットを改造しよう</a:t>
            </a:r>
          </a:p>
        </p:txBody>
      </p:sp>
      <p:sp>
        <p:nvSpPr>
          <p:cNvPr id="477" name="Shape 47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600">
                <a:uFill>
                  <a:solidFill/>
                </a:uFill>
              </a:rPr>
            </a:fld>
          </a:p>
        </p:txBody>
      </p:sp>
      <p:pic>
        <p:nvPicPr>
          <p:cNvPr id="478" name="WRO2015BasicRobot.png"/>
          <p:cNvPicPr/>
          <p:nvPr/>
        </p:nvPicPr>
        <p:blipFill>
          <a:blip r:embed="rId2">
            <a:extLst/>
          </a:blip>
          <a:stretch>
            <a:fillRect/>
          </a:stretch>
        </p:blipFill>
        <p:spPr>
          <a:xfrm>
            <a:off x="4108811" y="1082774"/>
            <a:ext cx="4874750" cy="3609593"/>
          </a:xfrm>
          <a:prstGeom prst="rect">
            <a:avLst/>
          </a:prstGeom>
          <a:ln w="25400">
            <a:miter lim="400000"/>
          </a:ln>
          <a:effectLst>
            <a:outerShdw sx="100000" sy="100000" kx="0" ky="0" algn="b" rotWithShape="0" blurRad="254000" dist="127000" dir="5400000">
              <a:srgbClr val="000000">
                <a:alpha val="70000"/>
              </a:srgbClr>
            </a:outerShdw>
          </a:effectLst>
        </p:spPr>
      </p:pic>
      <p:grpSp>
        <p:nvGrpSpPr>
          <p:cNvPr id="481" name="Group 481"/>
          <p:cNvGrpSpPr/>
          <p:nvPr/>
        </p:nvGrpSpPr>
        <p:grpSpPr>
          <a:xfrm>
            <a:off x="277762" y="3930525"/>
            <a:ext cx="4676876" cy="2610100"/>
            <a:chOff x="-50799" y="-50800"/>
            <a:chExt cx="4676874" cy="2610098"/>
          </a:xfrm>
        </p:grpSpPr>
        <p:sp>
          <p:nvSpPr>
            <p:cNvPr id="480" name="Shape 480"/>
            <p:cNvSpPr/>
            <p:nvPr/>
          </p:nvSpPr>
          <p:spPr>
            <a:xfrm>
              <a:off x="0" y="0"/>
              <a:ext cx="4575275" cy="2508499"/>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ctr">
                <a:defRPr>
                  <a:uFillTx/>
                </a:defRPr>
              </a:pPr>
              <a:r>
                <a:rPr>
                  <a:uFill>
                    <a:solidFill/>
                  </a:uFill>
                </a:rPr>
                <a:t>超音波センサを外してカラーセンサを</a:t>
              </a:r>
              <a:endParaRPr>
                <a:uFill>
                  <a:solidFill/>
                </a:uFill>
              </a:endParaRPr>
            </a:p>
            <a:p>
              <a:pPr lvl="0" algn="ctr">
                <a:defRPr>
                  <a:uFillTx/>
                </a:defRPr>
              </a:pPr>
              <a:r>
                <a:rPr>
                  <a:uFill>
                    <a:solidFill/>
                  </a:uFill>
                </a:rPr>
                <a:t>なるべく中央に配置</a:t>
              </a:r>
              <a:endParaRPr>
                <a:uFill>
                  <a:solidFill/>
                </a:uFill>
              </a:endParaRPr>
            </a:p>
            <a:p>
              <a:pPr lvl="0" algn="ctr">
                <a:defRPr>
                  <a:uFillTx/>
                </a:defRPr>
              </a:pPr>
              <a:endParaRPr>
                <a:uFill>
                  <a:solidFill/>
                </a:uFill>
              </a:endParaRPr>
            </a:p>
            <a:p>
              <a:pPr lvl="0" algn="ctr">
                <a:defRPr>
                  <a:uFillTx/>
                </a:defRPr>
              </a:pPr>
              <a:r>
                <a:rPr>
                  <a:uFill>
                    <a:solidFill/>
                  </a:uFill>
                </a:rPr>
                <a:t>タッチセンサが壁に当たりやすくする</a:t>
              </a:r>
            </a:p>
          </p:txBody>
        </p:sp>
        <p:pic>
          <p:nvPicPr>
            <p:cNvPr id="479" name=""/>
            <p:cNvPicPr/>
            <p:nvPr/>
          </p:nvPicPr>
          <p:blipFill>
            <a:blip r:embed="rId3">
              <a:extLst/>
            </a:blip>
            <a:stretch>
              <a:fillRect/>
            </a:stretch>
          </p:blipFill>
          <p:spPr>
            <a:xfrm>
              <a:off x="-50800" y="-50800"/>
              <a:ext cx="4676875" cy="2610099"/>
            </a:xfrm>
            <a:prstGeom prst="rect">
              <a:avLst/>
            </a:prstGeom>
            <a:effectLst/>
          </p:spPr>
        </p:pic>
      </p:gr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3" name="Shape 483"/>
          <p:cNvSpPr/>
          <p:nvPr>
            <p:ph type="title"/>
          </p:nvPr>
        </p:nvSpPr>
        <p:spPr>
          <a:xfrm>
            <a:off x="482599" y="1184275"/>
            <a:ext cx="8178801" cy="5499100"/>
          </a:xfrm>
          <a:prstGeom prst="rect">
            <a:avLst/>
          </a:prstGeom>
        </p:spPr>
        <p:txBody>
          <a:bodyPr/>
          <a:lstStyle/>
          <a:p>
            <a:pPr lvl="0">
              <a:defRPr sz="1800">
                <a:solidFill>
                  <a:srgbClr val="000000"/>
                </a:solidFill>
                <a:uFillTx/>
              </a:defRPr>
            </a:pPr>
            <a:endParaRPr>
              <a:solidFill>
                <a:srgbClr val="F30001"/>
              </a:solidFill>
              <a:uFill>
                <a:solidFill>
                  <a:srgbClr val="FF6A00"/>
                </a:solidFill>
              </a:uFill>
            </a:endParaRPr>
          </a:p>
          <a:p>
            <a:pPr lvl="0">
              <a:defRPr sz="1800">
                <a:solidFill>
                  <a:srgbClr val="000000"/>
                </a:solidFill>
                <a:uFillTx/>
              </a:defRPr>
            </a:pPr>
            <a:r>
              <a:rPr sz="2200">
                <a:solidFill>
                  <a:srgbClr val="F30001"/>
                </a:solidFill>
                <a:uFill>
                  <a:solidFill>
                    <a:srgbClr val="FF6A00"/>
                  </a:solidFill>
                </a:uFill>
              </a:rPr>
              <a:t>目指せ！ロボットマスター</a:t>
            </a:r>
            <a:endParaRPr sz="2200">
              <a:solidFill>
                <a:srgbClr val="F30001"/>
              </a:solidFill>
              <a:uFill>
                <a:solidFill>
                  <a:srgbClr val="FF6A00"/>
                </a:solidFill>
              </a:uFill>
            </a:endParaRPr>
          </a:p>
          <a:p>
            <a:pPr lvl="0">
              <a:defRPr sz="1800">
                <a:solidFill>
                  <a:srgbClr val="000000"/>
                </a:solidFill>
                <a:uFillTx/>
              </a:defRPr>
            </a:pPr>
            <a:r>
              <a:rPr sz="3000">
                <a:solidFill>
                  <a:srgbClr val="E10201"/>
                </a:solidFill>
                <a:uFill>
                  <a:solidFill>
                    <a:srgbClr val="FF6A00"/>
                  </a:solidFill>
                </a:uFill>
              </a:rPr>
              <a:t>ロボットを思い通りに動かそう！</a:t>
            </a:r>
            <a:endParaRPr sz="3000">
              <a:solidFill>
                <a:srgbClr val="E10201"/>
              </a:solidFill>
              <a:uFill>
                <a:solidFill>
                  <a:srgbClr val="FF6A00"/>
                </a:solidFill>
              </a:uFill>
            </a:endParaRPr>
          </a:p>
          <a:p>
            <a:pPr lvl="0">
              <a:defRPr sz="1800">
                <a:solidFill>
                  <a:srgbClr val="000000"/>
                </a:solidFill>
                <a:uFillTx/>
              </a:defRPr>
            </a:pPr>
            <a:r>
              <a:rPr sz="1600">
                <a:uFill>
                  <a:solidFill/>
                </a:uFill>
              </a:rPr>
              <a:t>LEGO</a:t>
            </a:r>
            <a:r>
              <a:rPr sz="1600">
                <a:solidFill>
                  <a:srgbClr val="F30001"/>
                </a:solidFill>
                <a:uFill>
                  <a:solidFill>
                    <a:srgbClr val="FF6A00"/>
                  </a:solidFill>
                </a:uFill>
              </a:rPr>
              <a:t> Mindstorms EV3</a:t>
            </a:r>
            <a:r>
              <a:rPr sz="1600">
                <a:uFill>
                  <a:solidFill/>
                </a:uFill>
              </a:rPr>
              <a:t> で目指せロボコン！</a:t>
            </a:r>
            <a:endParaRPr sz="2400">
              <a:solidFill>
                <a:srgbClr val="F30001"/>
              </a:solidFill>
              <a:uFill>
                <a:solidFill>
                  <a:srgbClr val="FF6A00"/>
                </a:solidFill>
              </a:uFill>
            </a:endParaRPr>
          </a:p>
          <a:p>
            <a:pPr lvl="0">
              <a:defRPr sz="1800">
                <a:solidFill>
                  <a:srgbClr val="000000"/>
                </a:solidFill>
                <a:uFillTx/>
              </a:defRPr>
            </a:pPr>
            <a:endParaRPr sz="2400">
              <a:solidFill>
                <a:srgbClr val="F30001"/>
              </a:solidFill>
              <a:uFill>
                <a:solidFill>
                  <a:srgbClr val="FF6A00"/>
                </a:solidFill>
              </a:uFill>
            </a:endParaRPr>
          </a:p>
          <a:p>
            <a:pPr lvl="0">
              <a:defRPr sz="1800">
                <a:solidFill>
                  <a:srgbClr val="000000"/>
                </a:solidFill>
                <a:uFillTx/>
              </a:defRPr>
            </a:pPr>
            <a:endParaRPr sz="2400">
              <a:solidFill>
                <a:srgbClr val="F30001"/>
              </a:solidFill>
              <a:uFill>
                <a:solidFill>
                  <a:srgbClr val="FF6A00"/>
                </a:solidFill>
              </a:uFill>
            </a:endParaRPr>
          </a:p>
          <a:p>
            <a:pPr lvl="0">
              <a:defRPr sz="1800">
                <a:solidFill>
                  <a:srgbClr val="000000"/>
                </a:solidFill>
                <a:uFillTx/>
              </a:defRPr>
            </a:pPr>
            <a:endParaRPr sz="1500">
              <a:uFill>
                <a:solidFill>
                  <a:srgbClr val="FF6A00"/>
                </a:solidFill>
              </a:uFill>
              <a:latin typeface="+mn-lt"/>
              <a:ea typeface="+mn-ea"/>
              <a:cs typeface="+mn-cs"/>
              <a:sym typeface="ヒラギノ角ゴ Pro W3"/>
            </a:endParaRPr>
          </a:p>
          <a:p>
            <a:pPr lvl="0">
              <a:defRPr sz="1800">
                <a:solidFill>
                  <a:srgbClr val="000000"/>
                </a:solidFill>
                <a:uFillTx/>
              </a:defRPr>
            </a:pPr>
            <a:endParaRPr sz="1500">
              <a:uFill>
                <a:solidFill>
                  <a:srgbClr val="FF6A00"/>
                </a:solidFill>
              </a:uFill>
              <a:latin typeface="+mn-lt"/>
              <a:ea typeface="+mn-ea"/>
              <a:cs typeface="+mn-cs"/>
              <a:sym typeface="ヒラギノ角ゴ Pro W3"/>
            </a:endParaRPr>
          </a:p>
          <a:p>
            <a:pPr lvl="0">
              <a:defRPr sz="1800">
                <a:solidFill>
                  <a:srgbClr val="000000"/>
                </a:solidFill>
                <a:uFillTx/>
              </a:defRPr>
            </a:pPr>
            <a:endParaRPr sz="1500">
              <a:uFill>
                <a:solidFill>
                  <a:srgbClr val="FF6A00"/>
                </a:solidFill>
              </a:uFill>
              <a:latin typeface="+mn-lt"/>
              <a:ea typeface="+mn-ea"/>
              <a:cs typeface="+mn-cs"/>
              <a:sym typeface="ヒラギノ角ゴ Pro W3"/>
            </a:endParaRPr>
          </a:p>
          <a:p>
            <a:pPr lvl="0">
              <a:defRPr sz="1800">
                <a:solidFill>
                  <a:srgbClr val="000000"/>
                </a:solidFill>
                <a:uFillTx/>
              </a:defRPr>
            </a:pPr>
            <a:endParaRPr sz="1500">
              <a:uFill>
                <a:solidFill>
                  <a:srgbClr val="FF6A00"/>
                </a:solidFill>
              </a:uFill>
              <a:latin typeface="+mn-lt"/>
              <a:ea typeface="+mn-ea"/>
              <a:cs typeface="+mn-cs"/>
              <a:sym typeface="ヒラギノ角ゴ Pro W3"/>
            </a:endParaRPr>
          </a:p>
          <a:p>
            <a:pPr lvl="0">
              <a:defRPr sz="1800">
                <a:solidFill>
                  <a:srgbClr val="000000"/>
                </a:solidFill>
                <a:uFillTx/>
              </a:defRPr>
            </a:pPr>
            <a:endParaRPr sz="1500">
              <a:uFill>
                <a:solidFill>
                  <a:srgbClr val="FF6A00"/>
                </a:solidFill>
              </a:uFill>
              <a:latin typeface="+mn-lt"/>
              <a:ea typeface="+mn-ea"/>
              <a:cs typeface="+mn-cs"/>
              <a:sym typeface="ヒラギノ角ゴ Pro W3"/>
            </a:endParaRPr>
          </a:p>
          <a:p>
            <a:pPr lvl="0">
              <a:defRPr sz="1800">
                <a:solidFill>
                  <a:srgbClr val="000000"/>
                </a:solidFill>
                <a:uFillTx/>
              </a:defRPr>
            </a:pPr>
            <a:endParaRPr sz="1500">
              <a:uFill>
                <a:solidFill>
                  <a:srgbClr val="FF6A00"/>
                </a:solidFill>
              </a:uFill>
              <a:latin typeface="+mn-lt"/>
              <a:ea typeface="+mn-ea"/>
              <a:cs typeface="+mn-cs"/>
              <a:sym typeface="ヒラギノ角ゴ Pro W3"/>
            </a:endParaRPr>
          </a:p>
          <a:p>
            <a:pPr lvl="0">
              <a:defRPr sz="1800">
                <a:solidFill>
                  <a:srgbClr val="000000"/>
                </a:solidFill>
                <a:uFillTx/>
              </a:defRPr>
            </a:pPr>
            <a:endParaRPr sz="1500">
              <a:uFill>
                <a:solidFill>
                  <a:srgbClr val="FF6A00"/>
                </a:solidFill>
              </a:uFill>
              <a:latin typeface="+mn-lt"/>
              <a:ea typeface="+mn-ea"/>
              <a:cs typeface="+mn-cs"/>
              <a:sym typeface="ヒラギノ角ゴ Pro W3"/>
            </a:endParaRPr>
          </a:p>
        </p:txBody>
      </p:sp>
      <p:sp>
        <p:nvSpPr>
          <p:cNvPr id="484" name="Shape 484"/>
          <p:cNvSpPr/>
          <p:nvPr/>
        </p:nvSpPr>
        <p:spPr>
          <a:xfrm>
            <a:off x="-1" y="908298"/>
            <a:ext cx="9144002" cy="1"/>
          </a:xfrm>
          <a:prstGeom prst="line">
            <a:avLst/>
          </a:prstGeom>
          <a:ln w="38100">
            <a:solidFill>
              <a:srgbClr val="F30001"/>
            </a:solidFill>
            <a:round/>
          </a:ln>
        </p:spPr>
        <p:txBody>
          <a:bodyPr lIns="0" tIns="0" rIns="0" bIns="0"/>
          <a:lstStyle/>
          <a:p>
            <a:pPr lvl="0"/>
          </a:p>
        </p:txBody>
      </p:sp>
      <p:pic>
        <p:nvPicPr>
          <p:cNvPr id="485" name="pasted-image.tif"/>
          <p:cNvPicPr/>
          <p:nvPr/>
        </p:nvPicPr>
        <p:blipFill>
          <a:blip r:embed="rId2">
            <a:extLst/>
          </a:blip>
          <a:srcRect l="0" t="0" r="0" b="17414"/>
          <a:stretch>
            <a:fillRect/>
          </a:stretch>
        </p:blipFill>
        <p:spPr>
          <a:xfrm flipH="1">
            <a:off x="6245550" y="4087066"/>
            <a:ext cx="1969860" cy="1875894"/>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ロボットにおける要素技術</a:t>
            </a:r>
          </a:p>
        </p:txBody>
      </p:sp>
      <p:sp>
        <p:nvSpPr>
          <p:cNvPr id="45" name="Shape 45"/>
          <p:cNvSpPr/>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lgn="r">
              <a:defRPr sz="1200">
                <a:uFillTx/>
                <a:latin typeface="ヒラギノ角ゴ ProN W3"/>
                <a:ea typeface="ヒラギノ角ゴ ProN W3"/>
                <a:cs typeface="ヒラギノ角ゴ ProN W3"/>
                <a:sym typeface="ヒラギノ角ゴ ProN W3"/>
              </a:defRPr>
            </a:lvl1pPr>
          </a:lstStyle>
          <a:p>
            <a:pPr lvl="0">
              <a:defRPr sz="1800"/>
            </a:pPr>
            <a:fld id="{86CB4B4D-7CA3-9044-876B-883B54F8677D}" type="slidenum">
              <a:rPr sz="1200"/>
            </a:fld>
          </a:p>
        </p:txBody>
      </p:sp>
      <p:sp>
        <p:nvSpPr>
          <p:cNvPr id="46" name="Shape 46"/>
          <p:cNvSpPr/>
          <p:nvPr/>
        </p:nvSpPr>
        <p:spPr>
          <a:xfrm>
            <a:off x="516410" y="2161604"/>
            <a:ext cx="811118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0" marR="0" algn="ctr" defTabSz="457200">
              <a:lnSpc>
                <a:spcPts val="3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uFillTx/>
              </a:defRPr>
            </a:pPr>
            <a:r>
              <a:rPr sz="2600">
                <a:latin typeface="+mj-lt"/>
                <a:ea typeface="+mj-ea"/>
                <a:cs typeface="+mj-cs"/>
                <a:sym typeface="ヒラギノ角ゴ Pro W6"/>
              </a:rPr>
              <a:t>感じる</a:t>
            </a:r>
            <a:r>
              <a:rPr sz="2600">
                <a:latin typeface="+mn-lt"/>
                <a:ea typeface="+mn-ea"/>
                <a:cs typeface="+mn-cs"/>
                <a:sym typeface="ヒラギノ角ゴ Pro W3"/>
              </a:rPr>
              <a:t>、</a:t>
            </a:r>
            <a:r>
              <a:rPr sz="2600">
                <a:latin typeface="+mj-lt"/>
                <a:ea typeface="+mj-ea"/>
                <a:cs typeface="+mj-cs"/>
                <a:sym typeface="ヒラギノ角ゴ Pro W6"/>
              </a:rPr>
              <a:t>判断する</a:t>
            </a:r>
            <a:r>
              <a:rPr sz="2600">
                <a:latin typeface="+mn-lt"/>
                <a:ea typeface="+mn-ea"/>
                <a:cs typeface="+mn-cs"/>
                <a:sym typeface="ヒラギノ角ゴ Pro W3"/>
              </a:rPr>
              <a:t>、</a:t>
            </a:r>
            <a:r>
              <a:rPr sz="2600">
                <a:latin typeface="+mj-lt"/>
                <a:ea typeface="+mj-ea"/>
                <a:cs typeface="+mj-cs"/>
                <a:sym typeface="ヒラギノ角ゴ Pro W6"/>
              </a:rPr>
              <a:t>動く</a:t>
            </a:r>
            <a:r>
              <a:rPr sz="2600">
                <a:latin typeface="+mn-lt"/>
                <a:ea typeface="+mn-ea"/>
                <a:cs typeface="+mn-cs"/>
                <a:sym typeface="ヒラギノ角ゴ Pro W3"/>
              </a:rPr>
              <a:t>がそなわっている</a:t>
            </a:r>
            <a:r>
              <a:rPr sz="2600">
                <a:latin typeface="+mj-lt"/>
                <a:ea typeface="+mj-ea"/>
                <a:cs typeface="+mj-cs"/>
                <a:sym typeface="ヒラギノ角ゴ Pro W6"/>
              </a:rPr>
              <a:t>人工物</a:t>
            </a:r>
          </a:p>
        </p:txBody>
      </p:sp>
      <p:sp>
        <p:nvSpPr>
          <p:cNvPr id="47" name="Shape 47"/>
          <p:cNvSpPr/>
          <p:nvPr/>
        </p:nvSpPr>
        <p:spPr>
          <a:xfrm>
            <a:off x="3809948" y="2166553"/>
            <a:ext cx="768684" cy="445085"/>
          </a:xfrm>
          <a:prstGeom prst="rect">
            <a:avLst/>
          </a:prstGeom>
          <a:ln w="38100">
            <a:solidFill>
              <a:srgbClr val="FF9300"/>
            </a:solidFill>
            <a:miter lim="400000"/>
          </a:ln>
        </p:spPr>
        <p:txBody>
          <a:bodyPr lIns="38100" tIns="38100" rIns="38100" bIns="38100" anchor="ctr"/>
          <a:lstStyle/>
          <a:p>
            <a:pPr lvl="0" marL="0" marR="0"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effectLst>
                  <a:outerShdw sx="100000" sy="100000" kx="0" ky="0" algn="b" rotWithShape="0" blurRad="38100" dist="12700" dir="5400000">
                    <a:srgbClr val="000000">
                      <a:alpha val="50000"/>
                    </a:srgbClr>
                  </a:outerShdw>
                </a:effectLst>
                <a:uFillTx/>
                <a:latin typeface="Times"/>
                <a:ea typeface="Times"/>
                <a:cs typeface="Times"/>
                <a:sym typeface="Times"/>
              </a:defRPr>
            </a:pPr>
          </a:p>
        </p:txBody>
      </p:sp>
      <p:sp>
        <p:nvSpPr>
          <p:cNvPr id="48" name="Shape 48"/>
          <p:cNvSpPr/>
          <p:nvPr/>
        </p:nvSpPr>
        <p:spPr>
          <a:xfrm>
            <a:off x="1175511" y="3827660"/>
            <a:ext cx="6792977"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indent="497840">
              <a:defRPr>
                <a:uFillTx/>
              </a:defRPr>
            </a:pPr>
            <a:r>
              <a:rPr sz="2400">
                <a:solidFill>
                  <a:srgbClr val="E10201"/>
                </a:solidFill>
                <a:uFill>
                  <a:solidFill>
                    <a:srgbClr val="FF6A00"/>
                  </a:solidFill>
                </a:uFill>
                <a:latin typeface="+mj-lt"/>
                <a:ea typeface="+mj-ea"/>
                <a:cs typeface="+mj-cs"/>
                <a:sym typeface="ヒラギノ角ゴ Pro W6"/>
              </a:rPr>
              <a:t>■ロボットを前進させるには(モータ制御１)</a:t>
            </a:r>
            <a:endParaRPr sz="2400">
              <a:solidFill>
                <a:srgbClr val="E10201"/>
              </a:solidFill>
              <a:uFill>
                <a:solidFill>
                  <a:srgbClr val="FF6A00"/>
                </a:solidFill>
              </a:uFill>
              <a:latin typeface="+mj-lt"/>
              <a:ea typeface="+mj-ea"/>
              <a:cs typeface="+mj-cs"/>
              <a:sym typeface="ヒラギノ角ゴ Pro W6"/>
            </a:endParaRPr>
          </a:p>
          <a:p>
            <a:pPr lvl="2" indent="497840">
              <a:defRPr>
                <a:uFillTx/>
              </a:defRPr>
            </a:pPr>
            <a:r>
              <a:rPr sz="2400">
                <a:solidFill>
                  <a:srgbClr val="E10201"/>
                </a:solidFill>
                <a:uFill>
                  <a:solidFill>
                    <a:srgbClr val="FF6A00"/>
                  </a:solidFill>
                </a:uFill>
                <a:latin typeface="+mj-lt"/>
                <a:ea typeface="+mj-ea"/>
                <a:cs typeface="+mj-cs"/>
                <a:sym typeface="ヒラギノ角ゴ Pro W6"/>
              </a:rPr>
              <a:t>■ロボットを回転させるには(モータ制御2)</a:t>
            </a:r>
            <a:endParaRPr sz="2400">
              <a:solidFill>
                <a:srgbClr val="F30001"/>
              </a:solidFill>
              <a:uFill>
                <a:solidFill>
                  <a:srgbClr val="FF6A00"/>
                </a:solidFill>
              </a:uFill>
              <a:latin typeface="+mj-lt"/>
              <a:ea typeface="+mj-ea"/>
              <a:cs typeface="+mj-cs"/>
              <a:sym typeface="ヒラギノ角ゴ Pro W6"/>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モータの接続</a:t>
            </a:r>
          </a:p>
        </p:txBody>
      </p:sp>
      <p:sp>
        <p:nvSpPr>
          <p:cNvPr id="51" name="Shape 51"/>
          <p:cNvSpPr/>
          <p:nvPr>
            <p:ph type="body" idx="1"/>
          </p:nvPr>
        </p:nvSpPr>
        <p:spPr>
          <a:prstGeom prst="rect">
            <a:avLst/>
          </a:prstGeom>
        </p:spPr>
        <p:txBody>
          <a:bodyPr/>
          <a:lstStyle/>
          <a:p>
            <a:pPr lvl="0">
              <a:defRPr sz="1800">
                <a:uFillTx/>
              </a:defRPr>
            </a:pPr>
            <a:r>
              <a:rPr sz="2200">
                <a:uFill>
                  <a:solidFill/>
                </a:uFill>
              </a:rPr>
              <a:t>EV3のどの出力ポートにモータが接続されているか確認</a:t>
            </a:r>
          </a:p>
        </p:txBody>
      </p:sp>
      <p:sp>
        <p:nvSpPr>
          <p:cNvPr id="52" name="Shape 52"/>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pic>
        <p:nvPicPr>
          <p:cNvPr id="53" name="pasted-image.png"/>
          <p:cNvPicPr/>
          <p:nvPr/>
        </p:nvPicPr>
        <p:blipFill>
          <a:blip r:embed="rId2">
            <a:extLst/>
          </a:blip>
          <a:stretch>
            <a:fillRect/>
          </a:stretch>
        </p:blipFill>
        <p:spPr>
          <a:xfrm>
            <a:off x="3305497" y="1634953"/>
            <a:ext cx="2533006" cy="4545949"/>
          </a:xfrm>
          <a:prstGeom prst="rect">
            <a:avLst/>
          </a:prstGeom>
          <a:ln w="12700">
            <a:round/>
          </a:ln>
        </p:spPr>
      </p:pic>
      <p:grpSp>
        <p:nvGrpSpPr>
          <p:cNvPr id="56" name="Group 56"/>
          <p:cNvGrpSpPr/>
          <p:nvPr/>
        </p:nvGrpSpPr>
        <p:grpSpPr>
          <a:xfrm>
            <a:off x="1378321" y="3736478"/>
            <a:ext cx="6387358" cy="342900"/>
            <a:chOff x="-88900" y="0"/>
            <a:chExt cx="6387357" cy="342899"/>
          </a:xfrm>
        </p:grpSpPr>
        <p:sp>
          <p:nvSpPr>
            <p:cNvPr id="54" name="Shape 54"/>
            <p:cNvSpPr/>
            <p:nvPr/>
          </p:nvSpPr>
          <p:spPr>
            <a:xfrm>
              <a:off x="-88900" y="-1"/>
              <a:ext cx="1702004" cy="3429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左のモータ：B</a:t>
              </a:r>
            </a:p>
          </p:txBody>
        </p:sp>
        <p:sp>
          <p:nvSpPr>
            <p:cNvPr id="55" name="Shape 55"/>
            <p:cNvSpPr/>
            <p:nvPr/>
          </p:nvSpPr>
          <p:spPr>
            <a:xfrm>
              <a:off x="4586395" y="-1"/>
              <a:ext cx="1712063" cy="3429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右のモータ：C</a:t>
              </a:r>
            </a:p>
          </p:txBody>
        </p:sp>
      </p:grpSp>
      <p:sp>
        <p:nvSpPr>
          <p:cNvPr id="57" name="Shape 57"/>
          <p:cNvSpPr/>
          <p:nvPr/>
        </p:nvSpPr>
        <p:spPr>
          <a:xfrm flipV="1">
            <a:off x="4572846" y="2170251"/>
            <a:ext cx="1" cy="689472"/>
          </a:xfrm>
          <a:prstGeom prst="line">
            <a:avLst/>
          </a:prstGeom>
          <a:ln w="25400">
            <a:solidFill>
              <a:srgbClr val="FF2600"/>
            </a:solidFill>
            <a:prstDash val="sysDot"/>
            <a:miter lim="400000"/>
            <a:tailEnd type="triangle"/>
          </a:ln>
        </p:spPr>
        <p:txBody>
          <a:bodyPr lIns="0" tIns="0" rIns="0" bIns="0"/>
          <a:lstStyle/>
          <a:p>
            <a:pPr lvl="0" marL="0" marR="0" defTabSz="457200">
              <a:defRPr sz="1200">
                <a:uFillTx/>
                <a:latin typeface="ヒラギノ角ゴ ProN W3"/>
                <a:ea typeface="ヒラギノ角ゴ ProN W3"/>
                <a:cs typeface="ヒラギノ角ゴ ProN W3"/>
                <a:sym typeface="ヒラギノ角ゴ ProN W3"/>
              </a:defRPr>
            </a:pPr>
          </a:p>
        </p:txBody>
      </p:sp>
      <p:sp>
        <p:nvSpPr>
          <p:cNvPr id="58" name="Shape 58"/>
          <p:cNvSpPr/>
          <p:nvPr/>
        </p:nvSpPr>
        <p:spPr>
          <a:xfrm>
            <a:off x="3921758" y="1832772"/>
            <a:ext cx="1300484"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lvl="0">
              <a:defRPr sz="1800">
                <a:uFillTx/>
              </a:defRPr>
            </a:pPr>
            <a:r>
              <a:rPr sz="1400">
                <a:uFill>
                  <a:solidFill/>
                </a:uFill>
              </a:rPr>
              <a:t>進行方向</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スクリーンショット 2014-08-31 10.08.59.png"/>
          <p:cNvPicPr/>
          <p:nvPr/>
        </p:nvPicPr>
        <p:blipFill>
          <a:blip r:embed="rId2">
            <a:extLst/>
          </a:blip>
          <a:srcRect l="2336" t="0" r="2336" b="4140"/>
          <a:stretch>
            <a:fillRect/>
          </a:stretch>
        </p:blipFill>
        <p:spPr>
          <a:xfrm>
            <a:off x="1923853" y="3190104"/>
            <a:ext cx="5968567" cy="3055729"/>
          </a:xfrm>
          <a:prstGeom prst="rect">
            <a:avLst/>
          </a:prstGeom>
          <a:ln w="12700">
            <a:round/>
          </a:ln>
        </p:spPr>
      </p:pic>
      <p:sp>
        <p:nvSpPr>
          <p:cNvPr id="61" name="Shape 61"/>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モータ制御によるロボットの前進 </a:t>
            </a:r>
            <a:r>
              <a:rPr>
                <a:solidFill>
                  <a:srgbClr val="F30001"/>
                </a:solidFill>
                <a:uFill>
                  <a:solidFill>
                    <a:srgbClr val="FF6A00"/>
                  </a:solidFill>
                </a:uFill>
                <a:latin typeface="+mn-lt"/>
                <a:ea typeface="+mn-ea"/>
                <a:cs typeface="+mn-cs"/>
                <a:sym typeface="ヒラギノ角ゴ Pro W3"/>
              </a:rPr>
              <a:t>(タンクブロック）</a:t>
            </a:r>
            <a:r>
              <a:rPr>
                <a:solidFill>
                  <a:srgbClr val="F30001"/>
                </a:solidFill>
                <a:uFill>
                  <a:solidFill>
                    <a:srgbClr val="FF6A00"/>
                  </a:solidFill>
                </a:uFill>
                <a:latin typeface="+mn-lt"/>
                <a:ea typeface="+mn-ea"/>
                <a:cs typeface="+mn-cs"/>
                <a:sym typeface="ヒラギノ角ゴ Pro W3"/>
              </a:rPr>
              <a:t> </a:t>
            </a:r>
          </a:p>
        </p:txBody>
      </p:sp>
      <p:sp>
        <p:nvSpPr>
          <p:cNvPr id="62" name="Shape 62"/>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sp>
        <p:nvSpPr>
          <p:cNvPr id="63" name="Shape 63"/>
          <p:cNvSpPr/>
          <p:nvPr>
            <p:ph type="body" idx="1"/>
          </p:nvPr>
        </p:nvSpPr>
        <p:spPr>
          <a:xfrm>
            <a:off x="317500" y="1184275"/>
            <a:ext cx="8509000" cy="403077"/>
          </a:xfrm>
          <a:prstGeom prst="rect">
            <a:avLst/>
          </a:prstGeom>
        </p:spPr>
        <p:txBody>
          <a:bodyPr/>
          <a:lstStyle/>
          <a:p>
            <a:pPr lvl="0">
              <a:defRPr sz="1800">
                <a:uFillTx/>
              </a:defRPr>
            </a:pPr>
            <a:r>
              <a:rPr sz="2200">
                <a:uFill>
                  <a:solidFill/>
                </a:uFill>
              </a:rPr>
              <a:t>ロボット(モータB+C)を3秒前進、その後2秒後退</a:t>
            </a:r>
          </a:p>
        </p:txBody>
      </p:sp>
      <p:sp>
        <p:nvSpPr>
          <p:cNvPr id="64" name="Shape 64"/>
          <p:cNvSpPr/>
          <p:nvPr/>
        </p:nvSpPr>
        <p:spPr>
          <a:xfrm>
            <a:off x="263525" y="1712962"/>
            <a:ext cx="8616950" cy="4707930"/>
          </a:xfrm>
          <a:prstGeom prst="roundRect">
            <a:avLst>
              <a:gd name="adj" fmla="val 10362"/>
            </a:avLst>
          </a:prstGeom>
          <a:ln w="12700">
            <a:solidFill>
              <a:srgbClr val="919191"/>
            </a:solidFill>
            <a:round/>
          </a:ln>
        </p:spPr>
        <p:txBody>
          <a:bodyPr lIns="0" tIns="0" rIns="0" bIns="0" anchor="ctr"/>
          <a:lstStyle/>
          <a:p>
            <a:pPr lvl="0"/>
          </a:p>
        </p:txBody>
      </p:sp>
      <p:sp>
        <p:nvSpPr>
          <p:cNvPr id="65" name="Shape 65"/>
          <p:cNvSpPr/>
          <p:nvPr/>
        </p:nvSpPr>
        <p:spPr>
          <a:xfrm>
            <a:off x="515350" y="3773188"/>
            <a:ext cx="159542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lvl="0">
              <a:defRPr sz="1800">
                <a:uFillTx/>
              </a:defRPr>
            </a:pPr>
            <a:r>
              <a:rPr sz="1200">
                <a:uFill>
                  <a:solidFill/>
                </a:uFill>
              </a:rPr>
              <a:t>スタートブロック</a:t>
            </a:r>
          </a:p>
        </p:txBody>
      </p:sp>
      <p:grpSp>
        <p:nvGrpSpPr>
          <p:cNvPr id="68" name="Group 68"/>
          <p:cNvGrpSpPr/>
          <p:nvPr/>
        </p:nvGrpSpPr>
        <p:grpSpPr>
          <a:xfrm>
            <a:off x="2930344" y="2939485"/>
            <a:ext cx="325189" cy="360822"/>
            <a:chOff x="0" y="0"/>
            <a:chExt cx="325188" cy="360821"/>
          </a:xfrm>
        </p:grpSpPr>
        <p:sp>
          <p:nvSpPr>
            <p:cNvPr id="66" name="Shape 66"/>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67" name="Shape 67"/>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1</a:t>
              </a:r>
            </a:p>
          </p:txBody>
        </p:sp>
      </p:grpSp>
      <p:grpSp>
        <p:nvGrpSpPr>
          <p:cNvPr id="71" name="Group 71"/>
          <p:cNvGrpSpPr/>
          <p:nvPr/>
        </p:nvGrpSpPr>
        <p:grpSpPr>
          <a:xfrm>
            <a:off x="5332029" y="2964885"/>
            <a:ext cx="325190" cy="360822"/>
            <a:chOff x="0" y="0"/>
            <a:chExt cx="325188" cy="360821"/>
          </a:xfrm>
        </p:grpSpPr>
        <p:sp>
          <p:nvSpPr>
            <p:cNvPr id="69" name="Shape 69"/>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70" name="Shape 70"/>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2</a:t>
              </a:r>
            </a:p>
          </p:txBody>
        </p:sp>
      </p:grpSp>
      <p:sp>
        <p:nvSpPr>
          <p:cNvPr id="72" name="Shape 72"/>
          <p:cNvSpPr/>
          <p:nvPr/>
        </p:nvSpPr>
        <p:spPr>
          <a:xfrm>
            <a:off x="3254757" y="2967495"/>
            <a:ext cx="6121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前進</a:t>
            </a:r>
          </a:p>
        </p:txBody>
      </p:sp>
      <p:sp>
        <p:nvSpPr>
          <p:cNvPr id="73" name="Shape 73"/>
          <p:cNvSpPr/>
          <p:nvPr/>
        </p:nvSpPr>
        <p:spPr>
          <a:xfrm>
            <a:off x="5618343" y="2980195"/>
            <a:ext cx="6121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後退</a:t>
            </a:r>
          </a:p>
        </p:txBody>
      </p:sp>
      <p:sp>
        <p:nvSpPr>
          <p:cNvPr id="74" name="Shape 74"/>
          <p:cNvSpPr/>
          <p:nvPr/>
        </p:nvSpPr>
        <p:spPr>
          <a:xfrm>
            <a:off x="437337" y="5141131"/>
            <a:ext cx="2440941" cy="2984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latin typeface="ヒラギノ角ゴ ProN W3"/>
                <a:ea typeface="ヒラギノ角ゴ ProN W3"/>
                <a:cs typeface="ヒラギノ角ゴ ProN W3"/>
                <a:sym typeface="ヒラギノ角ゴ ProN W3"/>
              </a:defRPr>
            </a:lvl1pPr>
          </a:lstStyle>
          <a:p>
            <a:pPr lvl="0">
              <a:defRPr sz="1800">
                <a:uFillTx/>
              </a:defRPr>
            </a:pPr>
            <a:r>
              <a:rPr sz="1500">
                <a:uFill>
                  <a:solidFill/>
                </a:uFill>
              </a:rPr>
              <a:t>モータを時間指定で制御→</a:t>
            </a:r>
          </a:p>
        </p:txBody>
      </p:sp>
      <p:sp>
        <p:nvSpPr>
          <p:cNvPr id="75" name="Shape 75"/>
          <p:cNvSpPr/>
          <p:nvPr/>
        </p:nvSpPr>
        <p:spPr>
          <a:xfrm>
            <a:off x="4675851" y="5627514"/>
            <a:ext cx="1591565"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Cのパワー：50</a:t>
            </a:r>
          </a:p>
        </p:txBody>
      </p:sp>
      <p:sp>
        <p:nvSpPr>
          <p:cNvPr id="76" name="Shape 76"/>
          <p:cNvSpPr/>
          <p:nvPr/>
        </p:nvSpPr>
        <p:spPr>
          <a:xfrm>
            <a:off x="4160533" y="4401186"/>
            <a:ext cx="519190" cy="13672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77" name="Shape 77"/>
          <p:cNvSpPr/>
          <p:nvPr/>
        </p:nvSpPr>
        <p:spPr>
          <a:xfrm>
            <a:off x="6587256" y="4401186"/>
            <a:ext cx="424153" cy="9510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78" name="Shape 78"/>
          <p:cNvSpPr/>
          <p:nvPr/>
        </p:nvSpPr>
        <p:spPr>
          <a:xfrm>
            <a:off x="4854090" y="4401186"/>
            <a:ext cx="297088" cy="541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79" name="Shape 79"/>
          <p:cNvSpPr/>
          <p:nvPr/>
        </p:nvSpPr>
        <p:spPr>
          <a:xfrm>
            <a:off x="4912360" y="5210843"/>
            <a:ext cx="1101244"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秒数：3秒</a:t>
            </a:r>
          </a:p>
        </p:txBody>
      </p:sp>
      <p:sp>
        <p:nvSpPr>
          <p:cNvPr id="80" name="Shape 80"/>
          <p:cNvSpPr/>
          <p:nvPr/>
        </p:nvSpPr>
        <p:spPr>
          <a:xfrm>
            <a:off x="5130618" y="4792668"/>
            <a:ext cx="1489762"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ブレーキ：ON</a:t>
            </a:r>
          </a:p>
        </p:txBody>
      </p:sp>
      <p:sp>
        <p:nvSpPr>
          <p:cNvPr id="81" name="Shape 81"/>
          <p:cNvSpPr/>
          <p:nvPr/>
        </p:nvSpPr>
        <p:spPr>
          <a:xfrm>
            <a:off x="4466666" y="1856977"/>
            <a:ext cx="2361010" cy="1217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1" y="0"/>
                </a:moveTo>
                <a:cubicBezTo>
                  <a:pt x="260" y="0"/>
                  <a:pt x="0" y="504"/>
                  <a:pt x="0" y="1126"/>
                </a:cubicBezTo>
                <a:lnTo>
                  <a:pt x="0" y="18059"/>
                </a:lnTo>
                <a:cubicBezTo>
                  <a:pt x="0" y="18681"/>
                  <a:pt x="260" y="19185"/>
                  <a:pt x="581" y="19185"/>
                </a:cubicBezTo>
                <a:lnTo>
                  <a:pt x="5900" y="19185"/>
                </a:lnTo>
                <a:lnTo>
                  <a:pt x="6521" y="21600"/>
                </a:lnTo>
                <a:lnTo>
                  <a:pt x="7142" y="19185"/>
                </a:lnTo>
                <a:lnTo>
                  <a:pt x="21019" y="19185"/>
                </a:lnTo>
                <a:cubicBezTo>
                  <a:pt x="21340" y="19185"/>
                  <a:pt x="21600" y="18681"/>
                  <a:pt x="21600" y="18059"/>
                </a:cubicBezTo>
                <a:lnTo>
                  <a:pt x="21600" y="1126"/>
                </a:lnTo>
                <a:cubicBezTo>
                  <a:pt x="21600" y="504"/>
                  <a:pt x="21340" y="0"/>
                  <a:pt x="21019" y="0"/>
                </a:cubicBezTo>
                <a:lnTo>
                  <a:pt x="581" y="0"/>
                </a:lnTo>
                <a:close/>
              </a:path>
            </a:pathLst>
          </a:custGeom>
          <a:solidFill>
            <a:srgbClr val="FFFFFF"/>
          </a:solidFill>
          <a:ln w="25400">
            <a:solidFill>
              <a:srgbClr val="D6D6D6"/>
            </a:solidFill>
            <a:round/>
          </a:ln>
        </p:spPr>
        <p:txBody>
          <a:bodyPr lIns="0" tIns="0" rIns="0" bIns="0" anchor="ctr"/>
          <a:lstStyle/>
          <a:p>
            <a:pPr lvl="0"/>
          </a:p>
        </p:txBody>
      </p:sp>
      <p:grpSp>
        <p:nvGrpSpPr>
          <p:cNvPr id="84" name="Group 84"/>
          <p:cNvGrpSpPr/>
          <p:nvPr/>
        </p:nvGrpSpPr>
        <p:grpSpPr>
          <a:xfrm>
            <a:off x="4810895" y="2011176"/>
            <a:ext cx="2008656" cy="1379906"/>
            <a:chOff x="2664718" y="974713"/>
            <a:chExt cx="2008655" cy="1379905"/>
          </a:xfrm>
        </p:grpSpPr>
        <p:pic>
          <p:nvPicPr>
            <p:cNvPr id="82" name="Hand pointer alt.pdf"/>
            <p:cNvPicPr/>
            <p:nvPr/>
          </p:nvPicPr>
          <p:blipFill>
            <a:blip r:embed="rId3">
              <a:extLst/>
            </a:blip>
            <a:stretch>
              <a:fillRect/>
            </a:stretch>
          </p:blipFill>
          <p:spPr>
            <a:xfrm flipH="1" rot="13500000">
              <a:off x="2747193" y="2012981"/>
              <a:ext cx="239287" cy="301139"/>
            </a:xfrm>
            <a:prstGeom prst="rect">
              <a:avLst/>
            </a:prstGeom>
            <a:ln w="12700" cap="flat">
              <a:noFill/>
              <a:round/>
            </a:ln>
            <a:effectLst/>
          </p:spPr>
        </p:pic>
        <p:sp>
          <p:nvSpPr>
            <p:cNvPr id="83" name="Shape 83"/>
            <p:cNvSpPr/>
            <p:nvPr/>
          </p:nvSpPr>
          <p:spPr>
            <a:xfrm>
              <a:off x="2664718" y="974713"/>
              <a:ext cx="2008656" cy="781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a:uFillTx/>
                </a:defRPr>
              </a:pPr>
              <a:r>
                <a:rPr sz="1300">
                  <a:uFill>
                    <a:solidFill/>
                  </a:uFill>
                </a:rPr>
                <a:t>モータが接続されている</a:t>
              </a:r>
              <a:endParaRPr sz="1300">
                <a:uFill>
                  <a:solidFill/>
                </a:uFill>
              </a:endParaRPr>
            </a:p>
            <a:p>
              <a:pPr lvl="0">
                <a:defRPr>
                  <a:uFillTx/>
                </a:defRPr>
              </a:pPr>
              <a:r>
                <a:rPr sz="1300">
                  <a:uFill>
                    <a:solidFill/>
                  </a:uFill>
                </a:rPr>
                <a:t>ポートを指定</a:t>
              </a:r>
              <a:endParaRPr sz="1300">
                <a:uFill>
                  <a:solidFill/>
                </a:uFill>
              </a:endParaRPr>
            </a:p>
            <a:p>
              <a:pPr lvl="0">
                <a:defRPr>
                  <a:uFillTx/>
                </a:defRPr>
              </a:pPr>
              <a:r>
                <a:rPr sz="1300">
                  <a:uFill>
                    <a:solidFill/>
                  </a:uFill>
                </a:rPr>
                <a:t>（自動で設定される）</a:t>
              </a:r>
            </a:p>
          </p:txBody>
        </p:sp>
      </p:grpSp>
      <p:pic>
        <p:nvPicPr>
          <p:cNvPr id="85" name="スクリーンショット 2014-08-30 21.55.15.png"/>
          <p:cNvPicPr/>
          <p:nvPr/>
        </p:nvPicPr>
        <p:blipFill>
          <a:blip r:embed="rId4">
            <a:extLst/>
          </a:blip>
          <a:srcRect l="19909" t="5569" r="26378" b="4223"/>
          <a:stretch>
            <a:fillRect/>
          </a:stretch>
        </p:blipFill>
        <p:spPr>
          <a:xfrm>
            <a:off x="4605129" y="1916162"/>
            <a:ext cx="175146" cy="951085"/>
          </a:xfrm>
          <a:prstGeom prst="rect">
            <a:avLst/>
          </a:prstGeom>
          <a:ln w="12700">
            <a:solidFill>
              <a:srgbClr val="919191"/>
            </a:solidFill>
            <a:round/>
          </a:ln>
        </p:spPr>
      </p:pic>
      <p:sp>
        <p:nvSpPr>
          <p:cNvPr id="86" name="Shape 86"/>
          <p:cNvSpPr/>
          <p:nvPr/>
        </p:nvSpPr>
        <p:spPr>
          <a:xfrm>
            <a:off x="6972913" y="4401186"/>
            <a:ext cx="297088" cy="541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87" name="Shape 87"/>
          <p:cNvSpPr/>
          <p:nvPr/>
        </p:nvSpPr>
        <p:spPr>
          <a:xfrm>
            <a:off x="6980474" y="5226850"/>
            <a:ext cx="2008656"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a:uFillTx/>
              </a:defRPr>
            </a:pPr>
            <a:r>
              <a:rPr sz="1300">
                <a:uFill>
                  <a:solidFill/>
                </a:uFill>
                <a:latin typeface="ヒラギノ角ゴ ProN W3"/>
                <a:ea typeface="ヒラギノ角ゴ ProN W3"/>
                <a:cs typeface="ヒラギノ角ゴ ProN W3"/>
                <a:sym typeface="ヒラギノ角ゴ ProN W3"/>
              </a:rPr>
              <a:t>パワーの値をマイナス</a:t>
            </a:r>
            <a:endParaRPr sz="1300">
              <a:uFill>
                <a:solidFill/>
              </a:uFill>
              <a:latin typeface="ヒラギノ角ゴ ProN W3"/>
              <a:ea typeface="ヒラギノ角ゴ ProN W3"/>
              <a:cs typeface="ヒラギノ角ゴ ProN W3"/>
              <a:sym typeface="ヒラギノ角ゴ ProN W3"/>
            </a:endParaRPr>
          </a:p>
          <a:p>
            <a:pPr lvl="0">
              <a:defRPr>
                <a:uFillTx/>
              </a:defRPr>
            </a:pPr>
            <a:r>
              <a:rPr sz="1300">
                <a:uFill>
                  <a:solidFill/>
                </a:uFill>
                <a:latin typeface="ヒラギノ角ゴ ProN W3"/>
                <a:ea typeface="ヒラギノ角ゴ ProN W3"/>
                <a:cs typeface="ヒラギノ角ゴ ProN W3"/>
                <a:sym typeface="ヒラギノ角ゴ ProN W3"/>
              </a:rPr>
              <a:t>にすると後退</a:t>
            </a:r>
          </a:p>
        </p:txBody>
      </p:sp>
      <p:sp>
        <p:nvSpPr>
          <p:cNvPr id="88" name="Shape 88"/>
          <p:cNvSpPr/>
          <p:nvPr/>
        </p:nvSpPr>
        <p:spPr>
          <a:xfrm>
            <a:off x="4503338" y="4401186"/>
            <a:ext cx="424154" cy="9510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89" name="Shape 89"/>
          <p:cNvSpPr/>
          <p:nvPr/>
        </p:nvSpPr>
        <p:spPr>
          <a:xfrm>
            <a:off x="7239922" y="4792668"/>
            <a:ext cx="1101243"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秒数：2秒</a:t>
            </a:r>
          </a:p>
        </p:txBody>
      </p:sp>
      <p:sp>
        <p:nvSpPr>
          <p:cNvPr id="90" name="Shape 90"/>
          <p:cNvSpPr/>
          <p:nvPr/>
        </p:nvSpPr>
        <p:spPr>
          <a:xfrm>
            <a:off x="4586951" y="5997555"/>
            <a:ext cx="1582624"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lvl="0">
              <a:defRPr sz="1800">
                <a:uFillTx/>
              </a:defRPr>
            </a:pPr>
            <a:r>
              <a:rPr sz="1600">
                <a:uFill>
                  <a:solidFill/>
                </a:uFill>
              </a:rPr>
              <a:t>Bのパワー：50</a:t>
            </a:r>
          </a:p>
        </p:txBody>
      </p:sp>
      <p:sp>
        <p:nvSpPr>
          <p:cNvPr id="91" name="Shape 91"/>
          <p:cNvSpPr/>
          <p:nvPr/>
        </p:nvSpPr>
        <p:spPr>
          <a:xfrm>
            <a:off x="3761018" y="4401186"/>
            <a:ext cx="829805" cy="1768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ロボットの回転</a:t>
            </a:r>
          </a:p>
        </p:txBody>
      </p:sp>
      <p:sp>
        <p:nvSpPr>
          <p:cNvPr id="94" name="Shape 94"/>
          <p:cNvSpPr/>
          <p:nvPr>
            <p:ph type="body" idx="1"/>
          </p:nvPr>
        </p:nvSpPr>
        <p:spPr>
          <a:prstGeom prst="rect">
            <a:avLst/>
          </a:prstGeom>
        </p:spPr>
        <p:txBody>
          <a:bodyPr/>
          <a:lstStyle/>
          <a:p>
            <a:pPr lvl="0">
              <a:defRPr sz="1800">
                <a:uFillTx/>
              </a:defRPr>
            </a:pPr>
            <a:r>
              <a:rPr sz="2200">
                <a:uFill>
                  <a:solidFill/>
                </a:uFill>
              </a:rPr>
              <a:t>ロボットを右回転(その場で旋回)させるには</a:t>
            </a:r>
          </a:p>
        </p:txBody>
      </p:sp>
      <p:grpSp>
        <p:nvGrpSpPr>
          <p:cNvPr id="97" name="Group 97"/>
          <p:cNvGrpSpPr/>
          <p:nvPr/>
        </p:nvGrpSpPr>
        <p:grpSpPr>
          <a:xfrm>
            <a:off x="1892300" y="2641600"/>
            <a:ext cx="5410200" cy="3352800"/>
            <a:chOff x="0" y="0"/>
            <a:chExt cx="5410200" cy="3352800"/>
          </a:xfrm>
        </p:grpSpPr>
        <p:sp>
          <p:nvSpPr>
            <p:cNvPr id="95" name="Shape 95"/>
            <p:cNvSpPr/>
            <p:nvPr/>
          </p:nvSpPr>
          <p:spPr>
            <a:xfrm>
              <a:off x="0" y="1484085"/>
              <a:ext cx="5410200" cy="1589"/>
            </a:xfrm>
            <a:prstGeom prst="line">
              <a:avLst/>
            </a:prstGeom>
            <a:noFill/>
            <a:ln w="25400" cap="flat">
              <a:solidFill>
                <a:srgbClr val="53585F"/>
              </a:solidFill>
              <a:prstDash val="sysDot"/>
              <a:miter lim="400000"/>
            </a:ln>
            <a:effectLst/>
          </p:spPr>
          <p:txBody>
            <a:bodyPr wrap="square" lIns="0" tIns="0" rIns="0" bIns="0" numCol="1" anchor="t">
              <a:noAutofit/>
            </a:bodyPr>
            <a:lstStyle/>
            <a:p>
              <a:pPr lvl="0" marL="0" marR="0" defTabSz="457200">
                <a:defRPr sz="1200">
                  <a:uFillTx/>
                  <a:latin typeface="ヒラギノ角ゴ ProN W3"/>
                  <a:ea typeface="ヒラギノ角ゴ ProN W3"/>
                  <a:cs typeface="ヒラギノ角ゴ ProN W3"/>
                  <a:sym typeface="ヒラギノ角ゴ ProN W3"/>
                </a:defRPr>
              </a:pPr>
            </a:p>
          </p:txBody>
        </p:sp>
        <p:sp>
          <p:nvSpPr>
            <p:cNvPr id="96" name="Shape 96"/>
            <p:cNvSpPr/>
            <p:nvPr/>
          </p:nvSpPr>
          <p:spPr>
            <a:xfrm>
              <a:off x="2705946" y="0"/>
              <a:ext cx="1589" cy="3352800"/>
            </a:xfrm>
            <a:prstGeom prst="line">
              <a:avLst/>
            </a:prstGeom>
            <a:noFill/>
            <a:ln w="25400" cap="flat">
              <a:solidFill>
                <a:srgbClr val="53585F"/>
              </a:solidFill>
              <a:prstDash val="sysDot"/>
              <a:miter lim="400000"/>
            </a:ln>
            <a:effectLst/>
          </p:spPr>
          <p:txBody>
            <a:bodyPr wrap="square" lIns="0" tIns="0" rIns="0" bIns="0" numCol="1" anchor="t">
              <a:noAutofit/>
            </a:bodyPr>
            <a:lstStyle/>
            <a:p>
              <a:pPr lvl="0" marL="0" marR="0" defTabSz="457200">
                <a:defRPr sz="1200">
                  <a:uFillTx/>
                  <a:latin typeface="ヒラギノ角ゴ ProN W3"/>
                  <a:ea typeface="ヒラギノ角ゴ ProN W3"/>
                  <a:cs typeface="ヒラギノ角ゴ ProN W3"/>
                  <a:sym typeface="ヒラギノ角ゴ ProN W3"/>
                </a:defRPr>
              </a:pPr>
            </a:p>
          </p:txBody>
        </p:sp>
      </p:grpSp>
      <p:grpSp>
        <p:nvGrpSpPr>
          <p:cNvPr id="100" name="Group 100"/>
          <p:cNvGrpSpPr/>
          <p:nvPr/>
        </p:nvGrpSpPr>
        <p:grpSpPr>
          <a:xfrm>
            <a:off x="6198975" y="3153663"/>
            <a:ext cx="1066801" cy="1545337"/>
            <a:chOff x="-532024" y="-402336"/>
            <a:chExt cx="1066800" cy="1545336"/>
          </a:xfrm>
        </p:grpSpPr>
        <p:sp>
          <p:nvSpPr>
            <p:cNvPr id="98" name="Shape 98"/>
            <p:cNvSpPr/>
            <p:nvPr/>
          </p:nvSpPr>
          <p:spPr>
            <a:xfrm>
              <a:off x="0" y="0"/>
              <a:ext cx="1588" cy="1143000"/>
            </a:xfrm>
            <a:prstGeom prst="line">
              <a:avLst/>
            </a:prstGeom>
            <a:noFill/>
            <a:ln w="50800" cap="flat">
              <a:solidFill>
                <a:srgbClr val="FF2600"/>
              </a:solidFill>
              <a:prstDash val="solid"/>
              <a:round/>
              <a:tailEnd type="triangle" w="med" len="med"/>
            </a:ln>
            <a:effectLst/>
          </p:spPr>
          <p:txBody>
            <a:bodyPr wrap="square" lIns="0" tIns="0" rIns="0" bIns="0" numCol="1" anchor="t">
              <a:noAutofit/>
            </a:bodyPr>
            <a:lstStyle/>
            <a:p>
              <a:pPr lvl="0" marL="0" marR="0" defTabSz="457200">
                <a:defRPr sz="1200">
                  <a:uFillTx/>
                  <a:latin typeface="ヒラギノ角ゴ ProN W3"/>
                  <a:ea typeface="ヒラギノ角ゴ ProN W3"/>
                  <a:cs typeface="ヒラギノ角ゴ ProN W3"/>
                  <a:sym typeface="ヒラギノ角ゴ ProN W3"/>
                </a:defRPr>
              </a:pPr>
            </a:p>
          </p:txBody>
        </p:sp>
        <p:sp>
          <p:nvSpPr>
            <p:cNvPr id="99" name="Shape 99"/>
            <p:cNvSpPr/>
            <p:nvPr/>
          </p:nvSpPr>
          <p:spPr>
            <a:xfrm>
              <a:off x="-532025" y="-402337"/>
              <a:ext cx="106680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buClr>
                  <a:srgbClr val="00D100"/>
                </a:buClr>
                <a:buFont typeface="Arial"/>
                <a:defRPr sz="2000">
                  <a:solidFill>
                    <a:srgbClr val="FF2600"/>
                  </a:solidFill>
                  <a:uFill>
                    <a:solidFill>
                      <a:srgbClr val="00D100"/>
                    </a:solidFill>
                  </a:uFill>
                  <a:latin typeface="+mn-lt"/>
                  <a:ea typeface="+mn-ea"/>
                  <a:cs typeface="+mn-cs"/>
                  <a:sym typeface="ヒラギノ角ゴ Pro W3"/>
                </a:defRPr>
              </a:lvl1pPr>
            </a:lstStyle>
            <a:p>
              <a:pPr lvl="0">
                <a:defRPr sz="1800">
                  <a:solidFill>
                    <a:srgbClr val="000000"/>
                  </a:solidFill>
                  <a:uFillTx/>
                </a:defRPr>
              </a:pPr>
              <a:r>
                <a:rPr sz="2000">
                  <a:solidFill>
                    <a:srgbClr val="FF2600"/>
                  </a:solidFill>
                  <a:uFill>
                    <a:solidFill>
                      <a:srgbClr val="00D100"/>
                    </a:solidFill>
                  </a:uFill>
                </a:rPr>
                <a:t>逆方向</a:t>
              </a:r>
            </a:p>
          </p:txBody>
        </p:sp>
      </p:grpSp>
      <p:grpSp>
        <p:nvGrpSpPr>
          <p:cNvPr id="103" name="Group 103"/>
          <p:cNvGrpSpPr/>
          <p:nvPr/>
        </p:nvGrpSpPr>
        <p:grpSpPr>
          <a:xfrm>
            <a:off x="1930187" y="3138083"/>
            <a:ext cx="965201" cy="1554481"/>
            <a:chOff x="585575" y="-411480"/>
            <a:chExt cx="965200" cy="1554480"/>
          </a:xfrm>
        </p:grpSpPr>
        <p:sp>
          <p:nvSpPr>
            <p:cNvPr id="101" name="Shape 101"/>
            <p:cNvSpPr/>
            <p:nvPr/>
          </p:nvSpPr>
          <p:spPr>
            <a:xfrm>
              <a:off x="585575" y="-411481"/>
              <a:ext cx="96520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buFont typeface="Arial"/>
                <a:defRPr sz="2000">
                  <a:solidFill>
                    <a:srgbClr val="00D100"/>
                  </a:solidFill>
                  <a:uFill>
                    <a:solidFill>
                      <a:srgbClr val="00D100"/>
                    </a:solidFill>
                  </a:uFill>
                  <a:latin typeface="+mn-lt"/>
                  <a:ea typeface="+mn-ea"/>
                  <a:cs typeface="+mn-cs"/>
                  <a:sym typeface="ヒラギノ角ゴ Pro W3"/>
                </a:defRPr>
              </a:lvl1pPr>
            </a:lstStyle>
            <a:p>
              <a:pPr lvl="0">
                <a:defRPr sz="1800">
                  <a:solidFill>
                    <a:srgbClr val="000000"/>
                  </a:solidFill>
                  <a:uFillTx/>
                </a:defRPr>
              </a:pPr>
              <a:r>
                <a:rPr sz="2000">
                  <a:solidFill>
                    <a:srgbClr val="00D100"/>
                  </a:solidFill>
                  <a:uFill>
                    <a:solidFill>
                      <a:srgbClr val="00D100"/>
                    </a:solidFill>
                  </a:uFill>
                </a:rPr>
                <a:t>順方向</a:t>
              </a:r>
            </a:p>
          </p:txBody>
        </p:sp>
        <p:sp>
          <p:nvSpPr>
            <p:cNvPr id="102" name="Shape 102"/>
            <p:cNvSpPr/>
            <p:nvPr/>
          </p:nvSpPr>
          <p:spPr>
            <a:xfrm flipV="1">
              <a:off x="1066800" y="0"/>
              <a:ext cx="1588" cy="1143000"/>
            </a:xfrm>
            <a:prstGeom prst="line">
              <a:avLst/>
            </a:prstGeom>
            <a:noFill/>
            <a:ln w="50800" cap="flat">
              <a:solidFill>
                <a:srgbClr val="00D100"/>
              </a:solidFill>
              <a:prstDash val="solid"/>
              <a:round/>
              <a:tailEnd type="triangle" w="med" len="med"/>
            </a:ln>
            <a:effectLst/>
          </p:spPr>
          <p:txBody>
            <a:bodyPr wrap="square" lIns="0" tIns="0" rIns="0" bIns="0" numCol="1" anchor="t">
              <a:noAutofit/>
            </a:bodyPr>
            <a:lstStyle/>
            <a:p>
              <a:pPr lvl="0" marL="0" marR="0" defTabSz="457200">
                <a:defRPr sz="1200">
                  <a:uFillTx/>
                  <a:latin typeface="ヒラギノ角ゴ ProN W3"/>
                  <a:ea typeface="ヒラギノ角ゴ ProN W3"/>
                  <a:cs typeface="ヒラギノ角ゴ ProN W3"/>
                  <a:sym typeface="ヒラギノ角ゴ ProN W3"/>
                </a:defRPr>
              </a:pPr>
            </a:p>
          </p:txBody>
        </p:sp>
      </p:grpSp>
      <p:sp>
        <p:nvSpPr>
          <p:cNvPr id="104" name="Shape 104"/>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pic>
        <p:nvPicPr>
          <p:cNvPr id="105" name="pasted-image.png"/>
          <p:cNvPicPr/>
          <p:nvPr/>
        </p:nvPicPr>
        <p:blipFill>
          <a:blip r:embed="rId2">
            <a:extLst/>
          </a:blip>
          <a:stretch>
            <a:fillRect/>
          </a:stretch>
        </p:blipFill>
        <p:spPr>
          <a:xfrm>
            <a:off x="3267582" y="1780043"/>
            <a:ext cx="2608836" cy="4682040"/>
          </a:xfrm>
          <a:prstGeom prst="rect">
            <a:avLst/>
          </a:prstGeom>
          <a:ln w="12700">
            <a:round/>
          </a:ln>
        </p:spPr>
      </p:pic>
      <p:grpSp>
        <p:nvGrpSpPr>
          <p:cNvPr id="108" name="Group 108"/>
          <p:cNvGrpSpPr/>
          <p:nvPr/>
        </p:nvGrpSpPr>
        <p:grpSpPr>
          <a:xfrm>
            <a:off x="1420895" y="5014648"/>
            <a:ext cx="6133359" cy="342901"/>
            <a:chOff x="38099" y="0"/>
            <a:chExt cx="6133357" cy="342899"/>
          </a:xfrm>
        </p:grpSpPr>
        <p:sp>
          <p:nvSpPr>
            <p:cNvPr id="106" name="Shape 106"/>
            <p:cNvSpPr/>
            <p:nvPr/>
          </p:nvSpPr>
          <p:spPr>
            <a:xfrm>
              <a:off x="38100" y="-1"/>
              <a:ext cx="1702004" cy="3429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左のモータ：B</a:t>
              </a:r>
            </a:p>
          </p:txBody>
        </p:sp>
        <p:sp>
          <p:nvSpPr>
            <p:cNvPr id="107" name="Shape 107"/>
            <p:cNvSpPr/>
            <p:nvPr/>
          </p:nvSpPr>
          <p:spPr>
            <a:xfrm>
              <a:off x="4459395" y="-1"/>
              <a:ext cx="1712063" cy="3429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右のモータ：C</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 grpId="1"/>
      <p:bldP build="whole" bldLvl="1" animBg="1" rev="0" advAuto="0" spid="100"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p>
            <a:pPr lvl="0">
              <a:defRPr sz="1800">
                <a:solidFill>
                  <a:srgbClr val="000000"/>
                </a:solidFill>
                <a:uFillTx/>
              </a:defRPr>
            </a:pPr>
            <a:r>
              <a:rPr sz="2400">
                <a:solidFill>
                  <a:srgbClr val="F30001"/>
                </a:solidFill>
                <a:uFill>
                  <a:solidFill>
                    <a:srgbClr val="FF6A00"/>
                  </a:solidFill>
                </a:uFill>
              </a:rPr>
              <a:t>ロボットの右回転</a:t>
            </a:r>
          </a:p>
        </p:txBody>
      </p:sp>
      <p:sp>
        <p:nvSpPr>
          <p:cNvPr id="111" name="Shape 111"/>
          <p:cNvSpPr/>
          <p:nvPr>
            <p:ph type="body" idx="1"/>
          </p:nvPr>
        </p:nvSpPr>
        <p:spPr>
          <a:xfrm>
            <a:off x="317500" y="1184275"/>
            <a:ext cx="8509000" cy="581661"/>
          </a:xfrm>
          <a:prstGeom prst="rect">
            <a:avLst/>
          </a:prstGeom>
        </p:spPr>
        <p:txBody>
          <a:bodyPr/>
          <a:lstStyle/>
          <a:p>
            <a:pPr lvl="0">
              <a:defRPr sz="1800">
                <a:uFillTx/>
              </a:defRPr>
            </a:pPr>
            <a:r>
              <a:rPr sz="2200">
                <a:uFill>
                  <a:solidFill/>
                </a:uFill>
              </a:rPr>
              <a:t>左のモータBを順回転、右のモータCを逆回転</a:t>
            </a:r>
          </a:p>
        </p:txBody>
      </p:sp>
      <p:sp>
        <p:nvSpPr>
          <p:cNvPr id="112" name="Shape 112"/>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pic>
        <p:nvPicPr>
          <p:cNvPr id="113" name="スクリーンショット 2014-09-01 17.16.16.png"/>
          <p:cNvPicPr/>
          <p:nvPr/>
        </p:nvPicPr>
        <p:blipFill>
          <a:blip r:embed="rId2">
            <a:extLst/>
          </a:blip>
          <a:stretch>
            <a:fillRect/>
          </a:stretch>
        </p:blipFill>
        <p:spPr>
          <a:xfrm>
            <a:off x="1548986" y="2782375"/>
            <a:ext cx="6286501" cy="1485901"/>
          </a:xfrm>
          <a:prstGeom prst="rect">
            <a:avLst/>
          </a:prstGeom>
          <a:ln w="12700">
            <a:round/>
          </a:ln>
        </p:spPr>
      </p:pic>
      <p:sp>
        <p:nvSpPr>
          <p:cNvPr id="114" name="Shape 114"/>
          <p:cNvSpPr/>
          <p:nvPr/>
        </p:nvSpPr>
        <p:spPr>
          <a:xfrm>
            <a:off x="263525" y="1712962"/>
            <a:ext cx="8616950" cy="4707930"/>
          </a:xfrm>
          <a:prstGeom prst="roundRect">
            <a:avLst>
              <a:gd name="adj" fmla="val 10362"/>
            </a:avLst>
          </a:prstGeom>
          <a:ln w="12700">
            <a:solidFill>
              <a:srgbClr val="919191"/>
            </a:solidFill>
            <a:round/>
          </a:ln>
        </p:spPr>
        <p:txBody>
          <a:bodyPr lIns="0" tIns="0" rIns="0" bIns="0" anchor="ctr"/>
          <a:lstStyle/>
          <a:p>
            <a:pPr lvl="0"/>
          </a:p>
        </p:txBody>
      </p:sp>
      <p:sp>
        <p:nvSpPr>
          <p:cNvPr id="115" name="Shape 115"/>
          <p:cNvSpPr/>
          <p:nvPr/>
        </p:nvSpPr>
        <p:spPr>
          <a:xfrm>
            <a:off x="337550" y="3398325"/>
            <a:ext cx="159542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lvl="0">
              <a:defRPr sz="1800">
                <a:uFillTx/>
              </a:defRPr>
            </a:pPr>
            <a:r>
              <a:rPr sz="1200">
                <a:uFill>
                  <a:solidFill/>
                </a:uFill>
              </a:rPr>
              <a:t>スタートブロック</a:t>
            </a:r>
          </a:p>
        </p:txBody>
      </p:sp>
      <p:grpSp>
        <p:nvGrpSpPr>
          <p:cNvPr id="118" name="Group 118"/>
          <p:cNvGrpSpPr/>
          <p:nvPr/>
        </p:nvGrpSpPr>
        <p:grpSpPr>
          <a:xfrm>
            <a:off x="2930344" y="2471156"/>
            <a:ext cx="325189" cy="360822"/>
            <a:chOff x="0" y="0"/>
            <a:chExt cx="325188" cy="360821"/>
          </a:xfrm>
        </p:grpSpPr>
        <p:sp>
          <p:nvSpPr>
            <p:cNvPr id="116" name="Shape 116"/>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117" name="Shape 117"/>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1</a:t>
              </a:r>
            </a:p>
          </p:txBody>
        </p:sp>
      </p:grpSp>
      <p:grpSp>
        <p:nvGrpSpPr>
          <p:cNvPr id="121" name="Group 121"/>
          <p:cNvGrpSpPr/>
          <p:nvPr/>
        </p:nvGrpSpPr>
        <p:grpSpPr>
          <a:xfrm>
            <a:off x="5332029" y="2496556"/>
            <a:ext cx="325190" cy="360822"/>
            <a:chOff x="0" y="0"/>
            <a:chExt cx="325188" cy="360821"/>
          </a:xfrm>
        </p:grpSpPr>
        <p:sp>
          <p:nvSpPr>
            <p:cNvPr id="119" name="Shape 119"/>
            <p:cNvSpPr/>
            <p:nvPr/>
          </p:nvSpPr>
          <p:spPr>
            <a:xfrm>
              <a:off x="7688" y="21660"/>
              <a:ext cx="317501" cy="317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0" tIns="0" rIns="0" bIns="0" numCol="1" anchor="ctr">
              <a:noAutofit/>
            </a:bodyPr>
            <a:lstStyle/>
            <a:p>
              <a:pPr lvl="0"/>
            </a:p>
          </p:txBody>
        </p:sp>
        <p:sp>
          <p:nvSpPr>
            <p:cNvPr id="120" name="Shape 120"/>
            <p:cNvSpPr/>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lvl="0">
                <a:defRPr b="0">
                  <a:solidFill>
                    <a:srgbClr val="000000"/>
                  </a:solidFill>
                  <a:uFillTx/>
                </a:defRPr>
              </a:pPr>
              <a:r>
                <a:rPr b="1">
                  <a:solidFill>
                    <a:srgbClr val="FFFFFF"/>
                  </a:solidFill>
                  <a:uFill>
                    <a:solidFill/>
                  </a:uFill>
                </a:rPr>
                <a:t>2</a:t>
              </a:r>
            </a:p>
          </p:txBody>
        </p:sp>
      </p:grpSp>
      <p:sp>
        <p:nvSpPr>
          <p:cNvPr id="122" name="Shape 122"/>
          <p:cNvSpPr/>
          <p:nvPr/>
        </p:nvSpPr>
        <p:spPr>
          <a:xfrm>
            <a:off x="3254757" y="2499167"/>
            <a:ext cx="612141"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前進</a:t>
            </a:r>
          </a:p>
        </p:txBody>
      </p:sp>
      <p:sp>
        <p:nvSpPr>
          <p:cNvPr id="123" name="Shape 123"/>
          <p:cNvSpPr/>
          <p:nvPr/>
        </p:nvSpPr>
        <p:spPr>
          <a:xfrm>
            <a:off x="5618343" y="2511867"/>
            <a:ext cx="840741"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lvl="0">
              <a:defRPr>
                <a:uFillTx/>
              </a:defRPr>
            </a:pPr>
            <a:r>
              <a:rPr>
                <a:uFill>
                  <a:solidFill/>
                </a:uFill>
              </a:rPr>
              <a:t>右回転</a:t>
            </a:r>
          </a:p>
        </p:txBody>
      </p:sp>
      <p:sp>
        <p:nvSpPr>
          <p:cNvPr id="124" name="Shape 124"/>
          <p:cNvSpPr/>
          <p:nvPr/>
        </p:nvSpPr>
        <p:spPr>
          <a:xfrm>
            <a:off x="6009851" y="4048602"/>
            <a:ext cx="342428" cy="1282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125" name="Shape 125"/>
          <p:cNvSpPr/>
          <p:nvPr/>
        </p:nvSpPr>
        <p:spPr>
          <a:xfrm>
            <a:off x="6313782" y="4048602"/>
            <a:ext cx="123888" cy="568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round/>
            <a:headEnd type="triangle"/>
          </a:ln>
        </p:spPr>
        <p:txBody>
          <a:bodyPr lIns="0" tIns="0" rIns="0" bIns="0"/>
          <a:lstStyle/>
          <a:p>
            <a:pPr lvl="0"/>
          </a:p>
        </p:txBody>
      </p:sp>
      <p:sp>
        <p:nvSpPr>
          <p:cNvPr id="126" name="Shape 126"/>
          <p:cNvSpPr/>
          <p:nvPr/>
        </p:nvSpPr>
        <p:spPr>
          <a:xfrm>
            <a:off x="6377437" y="5190484"/>
            <a:ext cx="2180501"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a:uFillTx/>
              </a:defRPr>
            </a:pPr>
            <a:r>
              <a:rPr sz="1600">
                <a:uFill>
                  <a:solidFill/>
                </a:uFill>
                <a:latin typeface="ヒラギノ角ゴ ProN W3"/>
                <a:ea typeface="ヒラギノ角ゴ ProN W3"/>
                <a:cs typeface="ヒラギノ角ゴ ProN W3"/>
                <a:sym typeface="ヒラギノ角ゴ ProN W3"/>
              </a:rPr>
              <a:t>モータBのパワー：</a:t>
            </a:r>
            <a:endParaRPr sz="1600">
              <a:uFill>
                <a:solidFill/>
              </a:uFill>
              <a:latin typeface="ヒラギノ角ゴ ProN W3"/>
              <a:ea typeface="ヒラギノ角ゴ ProN W3"/>
              <a:cs typeface="ヒラギノ角ゴ ProN W3"/>
              <a:sym typeface="ヒラギノ角ゴ ProN W3"/>
            </a:endParaRPr>
          </a:p>
          <a:p>
            <a:pPr lvl="0">
              <a:defRPr>
                <a:uFillTx/>
              </a:defRPr>
            </a:pPr>
            <a:r>
              <a:rPr sz="1600">
                <a:uFill>
                  <a:solidFill/>
                </a:uFill>
                <a:latin typeface="ヒラギノ角ゴ ProN W3"/>
                <a:ea typeface="ヒラギノ角ゴ ProN W3"/>
                <a:cs typeface="ヒラギノ角ゴ ProN W3"/>
                <a:sym typeface="ヒラギノ角ゴ ProN W3"/>
              </a:rPr>
              <a:t>50（順回転）</a:t>
            </a:r>
          </a:p>
        </p:txBody>
      </p:sp>
      <p:sp>
        <p:nvSpPr>
          <p:cNvPr id="127" name="Shape 127"/>
          <p:cNvSpPr/>
          <p:nvPr/>
        </p:nvSpPr>
        <p:spPr>
          <a:xfrm>
            <a:off x="6377437" y="4424580"/>
            <a:ext cx="21805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a:uFillTx/>
              </a:defRPr>
            </a:pPr>
            <a:r>
              <a:rPr sz="1600">
                <a:uFill>
                  <a:solidFill/>
                </a:uFill>
                <a:latin typeface="ヒラギノ角ゴ ProN W3"/>
                <a:ea typeface="ヒラギノ角ゴ ProN W3"/>
                <a:cs typeface="ヒラギノ角ゴ ProN W3"/>
                <a:sym typeface="ヒラギノ角ゴ ProN W3"/>
              </a:rPr>
              <a:t>モータCのパワー：</a:t>
            </a:r>
            <a:endParaRPr sz="1600">
              <a:uFill>
                <a:solidFill/>
              </a:uFill>
              <a:latin typeface="ヒラギノ角ゴ ProN W3"/>
              <a:ea typeface="ヒラギノ角ゴ ProN W3"/>
              <a:cs typeface="ヒラギノ角ゴ ProN W3"/>
              <a:sym typeface="ヒラギノ角ゴ ProN W3"/>
            </a:endParaRPr>
          </a:p>
          <a:p>
            <a:pPr lvl="0">
              <a:defRPr>
                <a:uFillTx/>
              </a:defRPr>
            </a:pPr>
            <a:r>
              <a:rPr sz="1600">
                <a:uFill>
                  <a:solidFill/>
                </a:uFill>
                <a:latin typeface="ヒラギノ角ゴ ProN W3"/>
                <a:ea typeface="ヒラギノ角ゴ ProN W3"/>
                <a:cs typeface="ヒラギノ角ゴ ProN W3"/>
                <a:sym typeface="ヒラギノ角ゴ ProN W3"/>
              </a:rPr>
              <a:t>-50（逆回転）</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nvSpPr>
        <p:spPr>
          <a:xfrm>
            <a:off x="482600" y="1082774"/>
            <a:ext cx="8178800" cy="5499101"/>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0" tIns="0" rIns="0" bIns="0" anchor="ctr"/>
          <a:lstStyle/>
          <a:p>
            <a:pPr lvl="2" indent="497840">
              <a:defRPr>
                <a:uFillTx/>
              </a:defRPr>
            </a:pPr>
            <a:endParaRPr sz="2800">
              <a:solidFill>
                <a:srgbClr val="F30001"/>
              </a:solidFill>
              <a:uFill>
                <a:solidFill>
                  <a:srgbClr val="FF6A00"/>
                </a:solidFill>
              </a:uFill>
              <a:latin typeface="+mj-lt"/>
              <a:ea typeface="+mj-ea"/>
              <a:cs typeface="+mj-cs"/>
              <a:sym typeface="ヒラギノ角ゴ Pro W6"/>
            </a:endParaRPr>
          </a:p>
          <a:p>
            <a:pPr lvl="2" indent="497840">
              <a:defRPr>
                <a:uFillTx/>
              </a:defRPr>
            </a:pPr>
            <a:r>
              <a:rPr sz="2800">
                <a:solidFill>
                  <a:srgbClr val="E10201"/>
                </a:solidFill>
                <a:uFill>
                  <a:solidFill>
                    <a:srgbClr val="FF6A00"/>
                  </a:solidFill>
                </a:uFill>
                <a:latin typeface="+mj-lt"/>
                <a:ea typeface="+mj-ea"/>
                <a:cs typeface="+mj-cs"/>
                <a:sym typeface="ヒラギノ角ゴ Pro W6"/>
              </a:rPr>
              <a:t>■センサを使う</a:t>
            </a:r>
            <a:endParaRPr sz="2800">
              <a:solidFill>
                <a:srgbClr val="F30001"/>
              </a:solidFill>
              <a:uFill>
                <a:solidFill>
                  <a:srgbClr val="FF6A00"/>
                </a:solidFill>
              </a:uFill>
              <a:latin typeface="+mj-lt"/>
              <a:ea typeface="+mj-ea"/>
              <a:cs typeface="+mj-cs"/>
              <a:sym typeface="ヒラギノ角ゴ Pro W6"/>
            </a:endParaRPr>
          </a:p>
          <a:p>
            <a:pPr lvl="0">
              <a:defRPr>
                <a:uFillTx/>
              </a:defRPr>
            </a:pPr>
            <a:endParaRPr sz="2400">
              <a:solidFill>
                <a:srgbClr val="FF6A00"/>
              </a:solidFill>
              <a:uFill>
                <a:solidFill>
                  <a:srgbClr val="FF6A00"/>
                </a:solidFill>
              </a:uFill>
              <a:latin typeface="+mj-lt"/>
              <a:ea typeface="+mj-ea"/>
              <a:cs typeface="+mj-cs"/>
              <a:sym typeface="ヒラギノ角ゴ Pro W6"/>
            </a:endParaRPr>
          </a:p>
        </p:txBody>
      </p:sp>
      <p:sp>
        <p:nvSpPr>
          <p:cNvPr id="130" name="Shape 130"/>
          <p:cNvSpPr/>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lgn="r" defTabSz="457200">
              <a:defRPr sz="1200">
                <a:uFillTx/>
                <a:latin typeface="ヒラギノ角ゴ ProN W3"/>
                <a:ea typeface="ヒラギノ角ゴ ProN W3"/>
                <a:cs typeface="ヒラギノ角ゴ ProN W3"/>
                <a:sym typeface="ヒラギノ角ゴ ProN W3"/>
              </a:defRPr>
            </a:lvl1pPr>
          </a:lstStyle>
          <a:p>
            <a:pPr lvl="0">
              <a:defRPr sz="1800"/>
            </a:pPr>
            <a:r>
              <a:rPr sz="1200"/>
              <a:t>￼</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 W6"/>
        <a:ea typeface="ヒラギノ角ゴ Pro W6"/>
        <a:cs typeface="ヒラギノ角ゴ Pro W6"/>
      </a:majorFont>
      <a:minorFont>
        <a:latin typeface="ヒラギノ角ゴ Pro W3"/>
        <a:ea typeface="ヒラギノ角ゴ Pro W3"/>
        <a:cs typeface="ヒラギノ角ゴ Pro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 W6"/>
        <a:ea typeface="ヒラギノ角ゴ Pro W6"/>
        <a:cs typeface="ヒラギノ角ゴ Pro W6"/>
      </a:majorFont>
      <a:minorFont>
        <a:latin typeface="ヒラギノ角ゴ Pro W3"/>
        <a:ea typeface="ヒラギノ角ゴ Pro W3"/>
        <a:cs typeface="ヒラギノ角ゴ Pro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